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68" r:id="rId2"/>
    <p:sldId id="269" r:id="rId3"/>
    <p:sldId id="283" r:id="rId4"/>
    <p:sldId id="279" r:id="rId5"/>
    <p:sldId id="280" r:id="rId6"/>
    <p:sldId id="282" r:id="rId7"/>
    <p:sldId id="285" r:id="rId8"/>
    <p:sldId id="305" r:id="rId9"/>
    <p:sldId id="306" r:id="rId10"/>
    <p:sldId id="292" r:id="rId11"/>
    <p:sldId id="287" r:id="rId12"/>
    <p:sldId id="288" r:id="rId13"/>
    <p:sldId id="289" r:id="rId14"/>
    <p:sldId id="293" r:id="rId15"/>
    <p:sldId id="294" r:id="rId16"/>
    <p:sldId id="295" r:id="rId17"/>
    <p:sldId id="296" r:id="rId18"/>
    <p:sldId id="297" r:id="rId19"/>
    <p:sldId id="284" r:id="rId20"/>
    <p:sldId id="302" r:id="rId21"/>
    <p:sldId id="300" r:id="rId22"/>
    <p:sldId id="308" r:id="rId23"/>
    <p:sldId id="298" r:id="rId24"/>
    <p:sldId id="307" r:id="rId25"/>
    <p:sldId id="303" r:id="rId26"/>
    <p:sldId id="304" r:id="rId27"/>
    <p:sldId id="29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035" autoAdjust="0"/>
  </p:normalViewPr>
  <p:slideViewPr>
    <p:cSldViewPr snapToGrid="0">
      <p:cViewPr varScale="1">
        <p:scale>
          <a:sx n="70" d="100"/>
          <a:sy n="70" d="100"/>
        </p:scale>
        <p:origin x="1166" y="58"/>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12/16/2020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‹nº›</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12/16/2020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‹nº›</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Scanning Adventure Works current database, we decided that Sales, production and purchasing will provide valuable insights, from the perspective of  the Sales Manger  </a:t>
            </a:r>
          </a:p>
          <a:p>
            <a:endParaRPr lang="en-US" dirty="0"/>
          </a:p>
        </p:txBody>
      </p:sp>
      <p:sp>
        <p:nvSpPr>
          <p:cNvPr id="4" name="Slide Number Placeholder 3"/>
          <p:cNvSpPr>
            <a:spLocks noGrp="1"/>
          </p:cNvSpPr>
          <p:nvPr>
            <p:ph type="sldNum" sz="quarter" idx="5"/>
          </p:nvPr>
        </p:nvSpPr>
        <p:spPr/>
        <p:txBody>
          <a:bodyPr/>
          <a:lstStyle/>
          <a:p>
            <a:fld id="{560CF8BB-EBC7-4B8F-9632-A5A136FBB880}" type="slidenum">
              <a:rPr lang="en-US" smtClean="0"/>
              <a:t>7</a:t>
            </a:fld>
            <a:endParaRPr lang="en-US" dirty="0"/>
          </a:p>
        </p:txBody>
      </p:sp>
    </p:spTree>
    <p:extLst>
      <p:ext uri="{BB962C8B-B14F-4D97-AF65-F5344CB8AC3E}">
        <p14:creationId xmlns:p14="http://schemas.microsoft.com/office/powerpoint/2010/main" val="1229473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Total Sales: in US (Southwest) we have the main market. Also we added the amount of promotional sales.</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Variation Sales (YoY): we noticed that Australia had the most relevant performance in sales growth YoY.</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pt-BR" dirty="0"/>
          </a:p>
        </p:txBody>
      </p:sp>
      <p:sp>
        <p:nvSpPr>
          <p:cNvPr id="4" name="Espaço Reservado para Número de Slide 3"/>
          <p:cNvSpPr>
            <a:spLocks noGrp="1"/>
          </p:cNvSpPr>
          <p:nvPr>
            <p:ph type="sldNum" sz="quarter" idx="5"/>
          </p:nvPr>
        </p:nvSpPr>
        <p:spPr/>
        <p:txBody>
          <a:bodyPr/>
          <a:lstStyle/>
          <a:p>
            <a:fld id="{560CF8BB-EBC7-4B8F-9632-A5A136FBB880}" type="slidenum">
              <a:rPr lang="en-US" smtClean="0"/>
              <a:t>20</a:t>
            </a:fld>
            <a:endParaRPr lang="en-US" dirty="0"/>
          </a:p>
        </p:txBody>
      </p:sp>
    </p:spTree>
    <p:extLst>
      <p:ext uri="{BB962C8B-B14F-4D97-AF65-F5344CB8AC3E}">
        <p14:creationId xmlns:p14="http://schemas.microsoft.com/office/powerpoint/2010/main" val="3027875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YoY</a:t>
            </a:r>
            <a:r>
              <a:rPr lang="pt-BR" dirty="0"/>
              <a:t> </a:t>
            </a:r>
            <a:r>
              <a:rPr lang="pt-BR" dirty="0" err="1"/>
              <a:t>sales</a:t>
            </a:r>
            <a:r>
              <a:rPr lang="pt-BR" dirty="0"/>
              <a:t> </a:t>
            </a:r>
            <a:r>
              <a:rPr lang="pt-BR" dirty="0" err="1"/>
              <a:t>growth</a:t>
            </a:r>
            <a:r>
              <a:rPr lang="pt-BR" dirty="0"/>
              <a:t> ranking.</a:t>
            </a:r>
          </a:p>
        </p:txBody>
      </p:sp>
      <p:sp>
        <p:nvSpPr>
          <p:cNvPr id="4" name="Espaço Reservado para Número de Slide 3"/>
          <p:cNvSpPr>
            <a:spLocks noGrp="1"/>
          </p:cNvSpPr>
          <p:nvPr>
            <p:ph type="sldNum" sz="quarter" idx="5"/>
          </p:nvPr>
        </p:nvSpPr>
        <p:spPr/>
        <p:txBody>
          <a:bodyPr/>
          <a:lstStyle/>
          <a:p>
            <a:fld id="{560CF8BB-EBC7-4B8F-9632-A5A136FBB880}" type="slidenum">
              <a:rPr lang="en-US" smtClean="0"/>
              <a:t>21</a:t>
            </a:fld>
            <a:endParaRPr lang="en-US" dirty="0"/>
          </a:p>
        </p:txBody>
      </p:sp>
    </p:spTree>
    <p:extLst>
      <p:ext uri="{BB962C8B-B14F-4D97-AF65-F5344CB8AC3E}">
        <p14:creationId xmlns:p14="http://schemas.microsoft.com/office/powerpoint/2010/main" val="947467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Sales: Per category </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Margin: the difference between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ProductListPrice</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StandardCost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We’ve made a dispersion graph comparing sales and margin. The size of the balls are the sales quantity.</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r>
              <a:rPr lang="pt-BR" dirty="0" err="1"/>
              <a:t>We</a:t>
            </a:r>
            <a:r>
              <a:rPr lang="pt-BR" dirty="0"/>
              <a:t> </a:t>
            </a:r>
            <a:r>
              <a:rPr lang="pt-BR" dirty="0" err="1"/>
              <a:t>can</a:t>
            </a:r>
            <a:r>
              <a:rPr lang="pt-BR" dirty="0"/>
              <a:t> </a:t>
            </a:r>
            <a:r>
              <a:rPr lang="pt-BR" dirty="0" err="1"/>
              <a:t>notice</a:t>
            </a:r>
            <a:r>
              <a:rPr lang="pt-BR" dirty="0"/>
              <a:t> </a:t>
            </a:r>
            <a:r>
              <a:rPr lang="pt-BR" dirty="0" err="1"/>
              <a:t>that</a:t>
            </a:r>
            <a:r>
              <a:rPr lang="pt-BR" dirty="0"/>
              <a:t> </a:t>
            </a:r>
            <a:r>
              <a:rPr lang="pt-BR" dirty="0" err="1"/>
              <a:t>although</a:t>
            </a:r>
            <a:r>
              <a:rPr lang="pt-BR" dirty="0"/>
              <a:t> </a:t>
            </a:r>
            <a:r>
              <a:rPr lang="pt-BR" dirty="0" err="1"/>
              <a:t>Accessories</a:t>
            </a:r>
            <a:r>
              <a:rPr lang="pt-BR" dirty="0"/>
              <a:t> </a:t>
            </a:r>
            <a:r>
              <a:rPr lang="pt-BR" dirty="0" err="1"/>
              <a:t>has</a:t>
            </a:r>
            <a:r>
              <a:rPr lang="pt-BR" dirty="0"/>
              <a:t> </a:t>
            </a:r>
            <a:r>
              <a:rPr lang="pt-BR" dirty="0" err="1"/>
              <a:t>the</a:t>
            </a:r>
            <a:r>
              <a:rPr lang="pt-BR" dirty="0"/>
              <a:t> </a:t>
            </a:r>
            <a:r>
              <a:rPr lang="pt-BR" dirty="0" err="1"/>
              <a:t>best</a:t>
            </a:r>
            <a:r>
              <a:rPr lang="pt-BR" dirty="0"/>
              <a:t> performance in </a:t>
            </a:r>
            <a:r>
              <a:rPr lang="pt-BR" dirty="0" err="1"/>
              <a:t>margin</a:t>
            </a:r>
            <a:r>
              <a:rPr lang="pt-BR" dirty="0"/>
              <a:t> </a:t>
            </a:r>
            <a:r>
              <a:rPr lang="pt-BR" dirty="0" err="1"/>
              <a:t>and</a:t>
            </a:r>
            <a:r>
              <a:rPr lang="pt-BR" dirty="0"/>
              <a:t> </a:t>
            </a:r>
            <a:r>
              <a:rPr lang="pt-BR" dirty="0" err="1"/>
              <a:t>sales</a:t>
            </a:r>
            <a:r>
              <a:rPr lang="pt-BR" dirty="0"/>
              <a:t> </a:t>
            </a:r>
            <a:r>
              <a:rPr lang="pt-BR" dirty="0" err="1"/>
              <a:t>quantity</a:t>
            </a:r>
            <a:r>
              <a:rPr lang="pt-BR" dirty="0"/>
              <a:t>, it </a:t>
            </a:r>
            <a:r>
              <a:rPr lang="pt-BR" dirty="0" err="1"/>
              <a:t>has</a:t>
            </a:r>
            <a:r>
              <a:rPr lang="pt-BR" dirty="0"/>
              <a:t> a </a:t>
            </a:r>
            <a:r>
              <a:rPr lang="pt-BR" dirty="0" err="1"/>
              <a:t>very</a:t>
            </a:r>
            <a:r>
              <a:rPr lang="pt-BR" dirty="0"/>
              <a:t> </a:t>
            </a:r>
            <a:r>
              <a:rPr lang="pt-BR" dirty="0" err="1"/>
              <a:t>low</a:t>
            </a:r>
            <a:r>
              <a:rPr lang="pt-BR" dirty="0"/>
              <a:t> </a:t>
            </a:r>
            <a:r>
              <a:rPr lang="pt-BR" dirty="0" err="1"/>
              <a:t>represantation</a:t>
            </a:r>
            <a:r>
              <a:rPr lang="pt-BR" dirty="0"/>
              <a:t> in </a:t>
            </a:r>
            <a:r>
              <a:rPr lang="pt-BR" dirty="0" err="1"/>
              <a:t>terms</a:t>
            </a:r>
            <a:r>
              <a:rPr lang="pt-BR" dirty="0"/>
              <a:t> </a:t>
            </a:r>
            <a:r>
              <a:rPr lang="pt-BR" dirty="0" err="1"/>
              <a:t>of</a:t>
            </a:r>
            <a:r>
              <a:rPr lang="pt-BR" dirty="0"/>
              <a:t> </a:t>
            </a:r>
            <a:r>
              <a:rPr lang="pt-BR" dirty="0" err="1"/>
              <a:t>sales</a:t>
            </a:r>
            <a:r>
              <a:rPr lang="pt-BR" dirty="0"/>
              <a:t> </a:t>
            </a:r>
            <a:r>
              <a:rPr lang="pt-BR" dirty="0" err="1"/>
              <a:t>amount</a:t>
            </a:r>
            <a:r>
              <a:rPr lang="pt-BR" dirty="0"/>
              <a:t>. </a:t>
            </a:r>
            <a:r>
              <a:rPr lang="pt-BR" dirty="0" err="1"/>
              <a:t>Which</a:t>
            </a:r>
            <a:r>
              <a:rPr lang="pt-BR" dirty="0"/>
              <a:t> </a:t>
            </a:r>
            <a:r>
              <a:rPr lang="pt-BR" dirty="0" err="1"/>
              <a:t>means</a:t>
            </a:r>
            <a:r>
              <a:rPr lang="pt-BR" dirty="0"/>
              <a:t> </a:t>
            </a:r>
            <a:r>
              <a:rPr lang="pt-BR" dirty="0" err="1"/>
              <a:t>that</a:t>
            </a:r>
            <a:r>
              <a:rPr lang="pt-BR" dirty="0"/>
              <a:t> </a:t>
            </a:r>
            <a:r>
              <a:rPr lang="pt-BR" dirty="0" err="1"/>
              <a:t>categories</a:t>
            </a:r>
            <a:r>
              <a:rPr lang="pt-BR" dirty="0"/>
              <a:t> </a:t>
            </a:r>
            <a:r>
              <a:rPr lang="pt-BR" dirty="0" err="1"/>
              <a:t>with</a:t>
            </a:r>
            <a:r>
              <a:rPr lang="pt-BR" dirty="0"/>
              <a:t> </a:t>
            </a:r>
            <a:r>
              <a:rPr lang="pt-BR" dirty="0" err="1"/>
              <a:t>lower</a:t>
            </a:r>
            <a:r>
              <a:rPr lang="pt-BR" dirty="0"/>
              <a:t> </a:t>
            </a:r>
            <a:r>
              <a:rPr lang="pt-BR" dirty="0" err="1"/>
              <a:t>prices</a:t>
            </a:r>
            <a:r>
              <a:rPr lang="pt-BR" dirty="0"/>
              <a:t> are more </a:t>
            </a:r>
            <a:r>
              <a:rPr lang="pt-BR" dirty="0" err="1"/>
              <a:t>profitable</a:t>
            </a:r>
            <a:r>
              <a:rPr lang="pt-BR" dirty="0"/>
              <a:t> </a:t>
            </a:r>
            <a:r>
              <a:rPr lang="pt-BR" dirty="0" err="1"/>
              <a:t>comparing</a:t>
            </a:r>
            <a:r>
              <a:rPr lang="pt-BR" dirty="0"/>
              <a:t> </a:t>
            </a:r>
            <a:r>
              <a:rPr lang="pt-BR" dirty="0" err="1"/>
              <a:t>to</a:t>
            </a:r>
            <a:r>
              <a:rPr lang="pt-BR" dirty="0"/>
              <a:t> </a:t>
            </a:r>
            <a:r>
              <a:rPr lang="pt-BR" dirty="0" err="1"/>
              <a:t>categories</a:t>
            </a:r>
            <a:r>
              <a:rPr lang="pt-BR" dirty="0"/>
              <a:t> </a:t>
            </a:r>
            <a:r>
              <a:rPr lang="pt-BR" dirty="0" err="1"/>
              <a:t>with</a:t>
            </a:r>
            <a:r>
              <a:rPr lang="pt-BR" dirty="0"/>
              <a:t> </a:t>
            </a:r>
            <a:r>
              <a:rPr lang="pt-BR" dirty="0" err="1"/>
              <a:t>higher</a:t>
            </a:r>
            <a:r>
              <a:rPr lang="pt-BR" dirty="0"/>
              <a:t> </a:t>
            </a:r>
            <a:r>
              <a:rPr lang="pt-BR" dirty="0" err="1"/>
              <a:t>prices</a:t>
            </a:r>
            <a:r>
              <a:rPr lang="pt-BR" dirty="0"/>
              <a:t>.</a:t>
            </a:r>
          </a:p>
        </p:txBody>
      </p:sp>
      <p:sp>
        <p:nvSpPr>
          <p:cNvPr id="4" name="Espaço Reservado para Número de Slide 3"/>
          <p:cNvSpPr>
            <a:spLocks noGrp="1"/>
          </p:cNvSpPr>
          <p:nvPr>
            <p:ph type="sldNum" sz="quarter" idx="5"/>
          </p:nvPr>
        </p:nvSpPr>
        <p:spPr/>
        <p:txBody>
          <a:bodyPr/>
          <a:lstStyle/>
          <a:p>
            <a:fld id="{560CF8BB-EBC7-4B8F-9632-A5A136FBB880}" type="slidenum">
              <a:rPr lang="en-US" smtClean="0"/>
              <a:t>22</a:t>
            </a:fld>
            <a:endParaRPr lang="en-US" dirty="0"/>
          </a:p>
        </p:txBody>
      </p:sp>
    </p:spTree>
    <p:extLst>
      <p:ext uri="{BB962C8B-B14F-4D97-AF65-F5344CB8AC3E}">
        <p14:creationId xmlns:p14="http://schemas.microsoft.com/office/powerpoint/2010/main" val="4162466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Sales: Per subcategory </a:t>
            </a:r>
          </a:p>
          <a:p>
            <a:pPr>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Margin: the difference between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ProductListPrice</a:t>
            </a:r>
            <a:r>
              <a:rPr lang="en-US" sz="12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StandardCost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effectLst/>
                <a:latin typeface="Calibri" panose="020F0502020204030204" pitchFamily="34" charset="0"/>
                <a:cs typeface="Times New Roman" panose="02020603050405020304" pitchFamily="18" charset="0"/>
              </a:rPr>
              <a:t>We opened this information per subcategories in order to give top management more details.</a:t>
            </a:r>
            <a:endParaRPr lang="pt-BR" dirty="0"/>
          </a:p>
        </p:txBody>
      </p:sp>
      <p:sp>
        <p:nvSpPr>
          <p:cNvPr id="4" name="Espaço Reservado para Número de Slide 3"/>
          <p:cNvSpPr>
            <a:spLocks noGrp="1"/>
          </p:cNvSpPr>
          <p:nvPr>
            <p:ph type="sldNum" sz="quarter" idx="5"/>
          </p:nvPr>
        </p:nvSpPr>
        <p:spPr/>
        <p:txBody>
          <a:bodyPr/>
          <a:lstStyle/>
          <a:p>
            <a:fld id="{560CF8BB-EBC7-4B8F-9632-A5A136FBB880}" type="slidenum">
              <a:rPr lang="en-US" smtClean="0"/>
              <a:t>23</a:t>
            </a:fld>
            <a:endParaRPr lang="en-US" dirty="0"/>
          </a:p>
        </p:txBody>
      </p:sp>
    </p:spTree>
    <p:extLst>
      <p:ext uri="{BB962C8B-B14F-4D97-AF65-F5344CB8AC3E}">
        <p14:creationId xmlns:p14="http://schemas.microsoft.com/office/powerpoint/2010/main" val="3143493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use the date dimension in order to give the timeline vision of sales and production cost. By seen this graph we could notice that during the operation setup we had a high volume of cost and by the time the productivity improved and it is becoming lower quarter after quarter. At the same time, sales trend is increasing. But we see that during the last quarter the sales fall down comparing to the last 3 quarters. We need to do deeper analysis regarding this movement, to see if it could be a seasonality or a sales problem.</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5"/>
          </p:nvPr>
        </p:nvSpPr>
        <p:spPr/>
        <p:txBody>
          <a:bodyPr/>
          <a:lstStyle/>
          <a:p>
            <a:fld id="{560CF8BB-EBC7-4B8F-9632-A5A136FBB880}" type="slidenum">
              <a:rPr lang="en-US" smtClean="0"/>
              <a:t>24</a:t>
            </a:fld>
            <a:endParaRPr lang="en-US" dirty="0"/>
          </a:p>
        </p:txBody>
      </p:sp>
    </p:spTree>
    <p:extLst>
      <p:ext uri="{BB962C8B-B14F-4D97-AF65-F5344CB8AC3E}">
        <p14:creationId xmlns:p14="http://schemas.microsoft.com/office/powerpoint/2010/main" val="3098151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The online perspective </a:t>
            </a:r>
            <a:r>
              <a:rPr lang="pt-BR" dirty="0" err="1"/>
              <a:t>of</a:t>
            </a:r>
            <a:r>
              <a:rPr lang="pt-BR" dirty="0"/>
              <a:t> Exchange rates </a:t>
            </a:r>
            <a:r>
              <a:rPr lang="pt-BR" dirty="0" err="1"/>
              <a:t>can</a:t>
            </a:r>
            <a:r>
              <a:rPr lang="pt-BR" dirty="0"/>
              <a:t> help management </a:t>
            </a:r>
            <a:r>
              <a:rPr lang="pt-BR" dirty="0" err="1"/>
              <a:t>to</a:t>
            </a:r>
            <a:r>
              <a:rPr lang="pt-BR" dirty="0"/>
              <a:t> </a:t>
            </a:r>
            <a:r>
              <a:rPr lang="pt-BR" dirty="0" err="1"/>
              <a:t>measure</a:t>
            </a:r>
            <a:r>
              <a:rPr lang="pt-BR" dirty="0"/>
              <a:t> in a more </a:t>
            </a:r>
            <a:r>
              <a:rPr lang="pt-BR" dirty="0" err="1"/>
              <a:t>accurate</a:t>
            </a:r>
            <a:r>
              <a:rPr lang="pt-BR" dirty="0"/>
              <a:t> </a:t>
            </a:r>
            <a:r>
              <a:rPr lang="pt-BR" dirty="0" err="1"/>
              <a:t>way</a:t>
            </a:r>
            <a:r>
              <a:rPr lang="pt-BR" dirty="0"/>
              <a:t> </a:t>
            </a:r>
            <a:r>
              <a:rPr lang="pt-BR" dirty="0" err="1"/>
              <a:t>the</a:t>
            </a:r>
            <a:r>
              <a:rPr lang="pt-BR" dirty="0"/>
              <a:t> business performance, </a:t>
            </a:r>
            <a:r>
              <a:rPr lang="pt-BR" dirty="0" err="1"/>
              <a:t>mainly</a:t>
            </a:r>
            <a:r>
              <a:rPr lang="pt-BR" dirty="0"/>
              <a:t> </a:t>
            </a:r>
            <a:r>
              <a:rPr lang="pt-BR" dirty="0" err="1"/>
              <a:t>regarding</a:t>
            </a:r>
            <a:r>
              <a:rPr lang="pt-BR" dirty="0"/>
              <a:t> </a:t>
            </a:r>
            <a:r>
              <a:rPr lang="pt-BR" dirty="0" err="1"/>
              <a:t>to</a:t>
            </a:r>
            <a:r>
              <a:rPr lang="pt-BR" dirty="0"/>
              <a:t> </a:t>
            </a:r>
            <a:r>
              <a:rPr lang="pt-BR" dirty="0" err="1"/>
              <a:t>purchasing</a:t>
            </a:r>
            <a:r>
              <a:rPr lang="pt-BR" dirty="0"/>
              <a:t> </a:t>
            </a:r>
            <a:r>
              <a:rPr lang="pt-BR" dirty="0" err="1"/>
              <a:t>and</a:t>
            </a:r>
            <a:r>
              <a:rPr lang="pt-BR" dirty="0"/>
              <a:t> </a:t>
            </a:r>
            <a:r>
              <a:rPr lang="pt-BR" dirty="0" err="1"/>
              <a:t>pricing</a:t>
            </a:r>
            <a:r>
              <a:rPr lang="pt-BR" dirty="0"/>
              <a:t> management in </a:t>
            </a:r>
            <a:r>
              <a:rPr lang="pt-BR" dirty="0" err="1"/>
              <a:t>order</a:t>
            </a:r>
            <a:r>
              <a:rPr lang="pt-BR" dirty="0"/>
              <a:t> </a:t>
            </a:r>
            <a:r>
              <a:rPr lang="pt-BR" dirty="0" err="1"/>
              <a:t>to</a:t>
            </a:r>
            <a:r>
              <a:rPr lang="pt-BR" dirty="0"/>
              <a:t> </a:t>
            </a:r>
            <a:r>
              <a:rPr lang="pt-BR" dirty="0" err="1"/>
              <a:t>maintain</a:t>
            </a:r>
            <a:r>
              <a:rPr lang="pt-BR" dirty="0"/>
              <a:t> </a:t>
            </a:r>
            <a:r>
              <a:rPr lang="pt-BR" dirty="0" err="1"/>
              <a:t>to</a:t>
            </a:r>
            <a:r>
              <a:rPr lang="pt-BR" dirty="0"/>
              <a:t> </a:t>
            </a:r>
            <a:r>
              <a:rPr lang="pt-BR" dirty="0" err="1"/>
              <a:t>boost</a:t>
            </a:r>
            <a:r>
              <a:rPr lang="pt-BR" dirty="0"/>
              <a:t> </a:t>
            </a:r>
            <a:r>
              <a:rPr lang="pt-BR" dirty="0" err="1"/>
              <a:t>profit</a:t>
            </a:r>
            <a:r>
              <a:rPr lang="pt-BR" dirty="0"/>
              <a:t> </a:t>
            </a:r>
            <a:r>
              <a:rPr lang="pt-BR" dirty="0" err="1"/>
              <a:t>margins</a:t>
            </a:r>
            <a:r>
              <a:rPr lang="pt-BR" dirty="0"/>
              <a:t>.</a:t>
            </a:r>
          </a:p>
        </p:txBody>
      </p:sp>
      <p:sp>
        <p:nvSpPr>
          <p:cNvPr id="4" name="Espaço Reservado para Número de Slide 3"/>
          <p:cNvSpPr>
            <a:spLocks noGrp="1"/>
          </p:cNvSpPr>
          <p:nvPr>
            <p:ph type="sldNum" sz="quarter" idx="5"/>
          </p:nvPr>
        </p:nvSpPr>
        <p:spPr/>
        <p:txBody>
          <a:bodyPr/>
          <a:lstStyle/>
          <a:p>
            <a:fld id="{560CF8BB-EBC7-4B8F-9632-A5A136FBB880}" type="slidenum">
              <a:rPr lang="en-US" smtClean="0"/>
              <a:t>25</a:t>
            </a:fld>
            <a:endParaRPr lang="en-US" dirty="0"/>
          </a:p>
        </p:txBody>
      </p:sp>
    </p:spTree>
    <p:extLst>
      <p:ext uri="{BB962C8B-B14F-4D97-AF65-F5344CB8AC3E}">
        <p14:creationId xmlns:p14="http://schemas.microsoft.com/office/powerpoint/2010/main" val="345829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a:t>
            </a:r>
            <a:r>
              <a:rPr lang="pt-BR" dirty="0" err="1"/>
              <a:t>suggestion</a:t>
            </a:r>
            <a:r>
              <a:rPr lang="pt-BR" dirty="0"/>
              <a:t> </a:t>
            </a:r>
            <a:r>
              <a:rPr lang="pt-BR" dirty="0" err="1"/>
              <a:t>on</a:t>
            </a:r>
            <a:r>
              <a:rPr lang="pt-BR" dirty="0"/>
              <a:t> </a:t>
            </a:r>
            <a:r>
              <a:rPr lang="pt-BR" dirty="0" err="1"/>
              <a:t>how</a:t>
            </a:r>
            <a:r>
              <a:rPr lang="pt-BR" dirty="0"/>
              <a:t> finalize </a:t>
            </a:r>
            <a:r>
              <a:rPr lang="pt-BR" dirty="0" err="1"/>
              <a:t>the</a:t>
            </a:r>
            <a:r>
              <a:rPr lang="pt-BR" dirty="0"/>
              <a:t> </a:t>
            </a:r>
            <a:r>
              <a:rPr lang="pt-BR" dirty="0" err="1"/>
              <a:t>presentation</a:t>
            </a:r>
            <a:endParaRPr lang="pt-BR" dirty="0"/>
          </a:p>
        </p:txBody>
      </p:sp>
      <p:sp>
        <p:nvSpPr>
          <p:cNvPr id="4" name="Espaço Reservado para Número de Slide 3"/>
          <p:cNvSpPr>
            <a:spLocks noGrp="1"/>
          </p:cNvSpPr>
          <p:nvPr>
            <p:ph type="sldNum" sz="quarter" idx="5"/>
          </p:nvPr>
        </p:nvSpPr>
        <p:spPr/>
        <p:txBody>
          <a:bodyPr/>
          <a:lstStyle/>
          <a:p>
            <a:fld id="{560CF8BB-EBC7-4B8F-9632-A5A136FBB880}" type="slidenum">
              <a:rPr lang="en-US" smtClean="0"/>
              <a:t>26</a:t>
            </a:fld>
            <a:endParaRPr lang="en-US" dirty="0"/>
          </a:p>
        </p:txBody>
      </p:sp>
    </p:spTree>
    <p:extLst>
      <p:ext uri="{BB962C8B-B14F-4D97-AF65-F5344CB8AC3E}">
        <p14:creationId xmlns:p14="http://schemas.microsoft.com/office/powerpoint/2010/main" val="31093466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2465DD-9819-4ABC-A784-477AFBA19C86}" type="datetime1">
              <a:rPr lang="en-US" smtClean="0"/>
              <a:t>12/16/2020</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‹nº›</a:t>
            </a:fld>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61E545-DA4D-4588-A168-A47EEF327FC2}" type="datetime1">
              <a:rPr lang="en-US" smtClean="0"/>
              <a:t>12/16/2020</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‹nº›</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B26042-7092-4D96-B3CE-E8E6CFEE88C8}" type="datetime1">
              <a:rPr lang="en-US" smtClean="0"/>
              <a:t>12/16/2020</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‹nº›</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9729644A-97F2-4BC4-BBF7-FC141F507563}" type="datetime1">
              <a:rPr lang="en-US" smtClean="0"/>
              <a:t>12/16/2020</a:t>
            </a:fld>
            <a:endParaRPr lang="en-US" dirty="0"/>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‹nº›</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a:t>Click to edit Master title style</a:t>
            </a:r>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104EB7-77EC-481E-BDC6-73CA182AC952}" type="datetime1">
              <a:rPr lang="en-US" smtClean="0"/>
              <a:t>12/16/2020</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‹nº›</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016069-A392-4E44-934F-6743D63E2A4F}" type="datetime1">
              <a:rPr lang="en-US" smtClean="0"/>
              <a:t>12/16/2020</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31375A4-56A4-47D6-9801-1991572033F7}" type="slidenum">
              <a:rPr lang="en-US" smtClean="0"/>
              <a:t>‹nº›</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1F9843-3551-47D6-BD3E-346FBDF458AF}" type="datetime1">
              <a:rPr lang="en-US" smtClean="0"/>
              <a:t>12/16/2020</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31375A4-56A4-47D6-9801-1991572033F7}" type="slidenum">
              <a:rPr lang="en-US" smtClean="0"/>
              <a:t>‹nº›</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C2989-19D5-42F7-8321-FE6B75231AF4}" type="datetime1">
              <a:rPr lang="en-US" smtClean="0"/>
              <a:t>12/16/2020</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31375A4-56A4-47D6-9801-1991572033F7}" type="slidenum">
              <a:rPr lang="en-US" smtClean="0"/>
              <a:t>‹nº›</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a:t>Click to edit Master title style</a:t>
            </a:r>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F9C03C-1F27-412D-AD0B-6423348F1B9B}" type="datetime1">
              <a:rPr lang="en-US" smtClean="0"/>
              <a:t>12/16/2020</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‹nº›</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31790" y="5586761"/>
            <a:ext cx="280731" cy="883759"/>
          </a:xfrm>
          <a:prstGeom prst="rect">
            <a:avLst/>
          </a:prstGeom>
        </p:spPr>
        <p:txBody>
          <a:bodyPr vert="vert270" lIns="91440" tIns="45720" rIns="91440" bIns="45720" rtlCol="0" anchor="ctr"/>
          <a:lstStyle>
            <a:lvl1pPr algn="l">
              <a:defRPr sz="1200">
                <a:solidFill>
                  <a:schemeClr val="tx2">
                    <a:lumMod val="65000"/>
                    <a:lumOff val="35000"/>
                  </a:schemeClr>
                </a:solidFill>
              </a:defRPr>
            </a:lvl1pPr>
          </a:lstStyle>
          <a:p>
            <a:fld id="{619CFDC2-5630-4611-9BF0-0EF7C8C4398D}" type="datetime1">
              <a:rPr lang="en-US" smtClean="0"/>
              <a:t>12/16/2020</a:t>
            </a:fld>
            <a:endParaRPr lang="en-US" dirty="0"/>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E31375A4-56A4-47D6-9801-1991572033F7}" type="slidenum">
              <a:rPr lang="en-US" smtClean="0"/>
              <a:pPr/>
              <a:t>‹nº›</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Adventure WORKS </a:t>
            </a:r>
          </a:p>
        </p:txBody>
      </p:sp>
      <p:sp>
        <p:nvSpPr>
          <p:cNvPr id="3" name="Subtitle 2"/>
          <p:cNvSpPr>
            <a:spLocks noGrp="1"/>
          </p:cNvSpPr>
          <p:nvPr>
            <p:ph type="subTitle" idx="1"/>
          </p:nvPr>
        </p:nvSpPr>
        <p:spPr/>
        <p:txBody>
          <a:bodyPr/>
          <a:lstStyle/>
          <a:p>
            <a:r>
              <a:rPr lang="en-US" dirty="0"/>
              <a:t>Data Warehouse </a:t>
            </a:r>
          </a:p>
        </p:txBody>
      </p:sp>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904369-6E15-4368-9CEE-2BA85500CCD1}"/>
              </a:ext>
            </a:extLst>
          </p:cNvPr>
          <p:cNvSpPr>
            <a:spLocks noGrp="1"/>
          </p:cNvSpPr>
          <p:nvPr>
            <p:ph type="title"/>
          </p:nvPr>
        </p:nvSpPr>
        <p:spPr>
          <a:xfrm>
            <a:off x="1409700" y="-106878"/>
            <a:ext cx="9372600" cy="1295400"/>
          </a:xfrm>
        </p:spPr>
        <p:txBody>
          <a:bodyPr anchor="b">
            <a:normAutofit/>
          </a:bodyPr>
          <a:lstStyle/>
          <a:p>
            <a:pPr algn="ctr"/>
            <a:r>
              <a:rPr lang="en-US" dirty="0"/>
              <a:t>SALES DATASET </a:t>
            </a:r>
          </a:p>
        </p:txBody>
      </p:sp>
      <p:pic>
        <p:nvPicPr>
          <p:cNvPr id="12" name="Picture 11" descr="Diagram&#10;&#10;Description automatically generated">
            <a:extLst>
              <a:ext uri="{FF2B5EF4-FFF2-40B4-BE49-F238E27FC236}">
                <a16:creationId xmlns:a16="http://schemas.microsoft.com/office/drawing/2014/main" id="{788678E9-006A-414C-A15A-32B6B0612B3D}"/>
              </a:ext>
            </a:extLst>
          </p:cNvPr>
          <p:cNvPicPr>
            <a:picLocks noChangeAspect="1"/>
          </p:cNvPicPr>
          <p:nvPr/>
        </p:nvPicPr>
        <p:blipFill>
          <a:blip r:embed="rId2"/>
          <a:stretch>
            <a:fillRect/>
          </a:stretch>
        </p:blipFill>
        <p:spPr>
          <a:xfrm>
            <a:off x="1785174" y="1593272"/>
            <a:ext cx="9140126" cy="50212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4788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C008-C1AF-41DF-BF07-3DC57FB4012A}"/>
              </a:ext>
            </a:extLst>
          </p:cNvPr>
          <p:cNvSpPr>
            <a:spLocks noGrp="1"/>
          </p:cNvSpPr>
          <p:nvPr>
            <p:ph type="title"/>
          </p:nvPr>
        </p:nvSpPr>
        <p:spPr>
          <a:xfrm>
            <a:off x="1826820" y="-10838"/>
            <a:ext cx="9372600" cy="1295400"/>
          </a:xfrm>
        </p:spPr>
        <p:txBody>
          <a:bodyPr anchor="b">
            <a:normAutofit/>
          </a:bodyPr>
          <a:lstStyle/>
          <a:p>
            <a:pPr algn="ctr"/>
            <a:r>
              <a:rPr lang="en-US" dirty="0"/>
              <a:t>Transformation</a:t>
            </a:r>
          </a:p>
        </p:txBody>
      </p:sp>
      <p:pic>
        <p:nvPicPr>
          <p:cNvPr id="3074" name="Picture 2">
            <a:extLst>
              <a:ext uri="{FF2B5EF4-FFF2-40B4-BE49-F238E27FC236}">
                <a16:creationId xmlns:a16="http://schemas.microsoft.com/office/drawing/2014/main" id="{88891AEE-4CF5-43A5-B1CC-C2ED260A8B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97651" y="1738037"/>
            <a:ext cx="9030939" cy="47933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46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BC47C-918E-41FA-9E21-1C4914B8F4B3}"/>
              </a:ext>
            </a:extLst>
          </p:cNvPr>
          <p:cNvSpPr>
            <a:spLocks noGrp="1"/>
          </p:cNvSpPr>
          <p:nvPr>
            <p:ph type="title"/>
          </p:nvPr>
        </p:nvSpPr>
        <p:spPr>
          <a:xfrm>
            <a:off x="1665833" y="107867"/>
            <a:ext cx="9372600" cy="1067790"/>
          </a:xfrm>
        </p:spPr>
        <p:txBody>
          <a:bodyPr anchor="b">
            <a:normAutofit/>
          </a:bodyPr>
          <a:lstStyle/>
          <a:p>
            <a:pPr algn="ctr"/>
            <a:r>
              <a:rPr lang="en-US" dirty="0"/>
              <a:t>THE RESULT </a:t>
            </a:r>
          </a:p>
        </p:txBody>
      </p:sp>
      <p:pic>
        <p:nvPicPr>
          <p:cNvPr id="9" name="Content Placeholder 8">
            <a:extLst>
              <a:ext uri="{FF2B5EF4-FFF2-40B4-BE49-F238E27FC236}">
                <a16:creationId xmlns:a16="http://schemas.microsoft.com/office/drawing/2014/main" id="{7C17E54C-6259-47A4-ADE5-DBC52F82FEA6}"/>
              </a:ext>
            </a:extLst>
          </p:cNvPr>
          <p:cNvPicPr>
            <a:picLocks noGrp="1" noChangeAspect="1"/>
          </p:cNvPicPr>
          <p:nvPr>
            <p:ph idx="1"/>
          </p:nvPr>
        </p:nvPicPr>
        <p:blipFill>
          <a:blip r:embed="rId2"/>
          <a:stretch>
            <a:fillRect/>
          </a:stretch>
        </p:blipFill>
        <p:spPr>
          <a:xfrm>
            <a:off x="2090055" y="1318161"/>
            <a:ext cx="8948377" cy="5325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383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1E09C-AE74-47A0-AD4C-79C0178A6701}"/>
              </a:ext>
            </a:extLst>
          </p:cNvPr>
          <p:cNvSpPr>
            <a:spLocks noGrp="1"/>
          </p:cNvSpPr>
          <p:nvPr>
            <p:ph type="title"/>
          </p:nvPr>
        </p:nvSpPr>
        <p:spPr>
          <a:xfrm>
            <a:off x="3287486" y="-189015"/>
            <a:ext cx="9372600" cy="1295400"/>
          </a:xfrm>
        </p:spPr>
        <p:txBody>
          <a:bodyPr anchor="b">
            <a:normAutofit/>
          </a:bodyPr>
          <a:lstStyle/>
          <a:p>
            <a:r>
              <a:rPr lang="en-US" dirty="0"/>
              <a:t>PRODUCTION DATABASE </a:t>
            </a:r>
          </a:p>
        </p:txBody>
      </p:sp>
      <p:pic>
        <p:nvPicPr>
          <p:cNvPr id="5" name="Content Placeholder 4">
            <a:extLst>
              <a:ext uri="{FF2B5EF4-FFF2-40B4-BE49-F238E27FC236}">
                <a16:creationId xmlns:a16="http://schemas.microsoft.com/office/drawing/2014/main" id="{2F4F59CB-BEA1-4F61-9E2B-003EB4649AAB}"/>
              </a:ext>
            </a:extLst>
          </p:cNvPr>
          <p:cNvPicPr>
            <a:picLocks noGrp="1" noChangeAspect="1"/>
          </p:cNvPicPr>
          <p:nvPr>
            <p:ph idx="1"/>
          </p:nvPr>
        </p:nvPicPr>
        <p:blipFill>
          <a:blip r:embed="rId2"/>
          <a:stretch>
            <a:fillRect/>
          </a:stretch>
        </p:blipFill>
        <p:spPr>
          <a:xfrm>
            <a:off x="1791749" y="1450770"/>
            <a:ext cx="9893570" cy="50687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1472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C008-C1AF-41DF-BF07-3DC57FB4012A}"/>
              </a:ext>
            </a:extLst>
          </p:cNvPr>
          <p:cNvSpPr>
            <a:spLocks noGrp="1"/>
          </p:cNvSpPr>
          <p:nvPr>
            <p:ph type="title"/>
          </p:nvPr>
        </p:nvSpPr>
        <p:spPr>
          <a:xfrm>
            <a:off x="3821875" y="-117764"/>
            <a:ext cx="9372600" cy="1295400"/>
          </a:xfrm>
        </p:spPr>
        <p:txBody>
          <a:bodyPr anchor="b">
            <a:normAutofit/>
          </a:bodyPr>
          <a:lstStyle/>
          <a:p>
            <a:r>
              <a:rPr lang="en-US" dirty="0"/>
              <a:t>TRANSFORMATION </a:t>
            </a:r>
          </a:p>
        </p:txBody>
      </p:sp>
      <p:pic>
        <p:nvPicPr>
          <p:cNvPr id="3074" name="Picture 2">
            <a:extLst>
              <a:ext uri="{FF2B5EF4-FFF2-40B4-BE49-F238E27FC236}">
                <a16:creationId xmlns:a16="http://schemas.microsoft.com/office/drawing/2014/main" id="{88891AEE-4CF5-43A5-B1CC-C2ED260A8B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25220" y="1393653"/>
            <a:ext cx="9727766" cy="48290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8756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BC47C-918E-41FA-9E21-1C4914B8F4B3}"/>
              </a:ext>
            </a:extLst>
          </p:cNvPr>
          <p:cNvSpPr>
            <a:spLocks noGrp="1"/>
          </p:cNvSpPr>
          <p:nvPr>
            <p:ph type="title"/>
          </p:nvPr>
        </p:nvSpPr>
        <p:spPr>
          <a:xfrm>
            <a:off x="4760026" y="0"/>
            <a:ext cx="9372600" cy="1295400"/>
          </a:xfrm>
        </p:spPr>
        <p:txBody>
          <a:bodyPr anchor="b">
            <a:normAutofit/>
          </a:bodyPr>
          <a:lstStyle/>
          <a:p>
            <a:r>
              <a:rPr lang="en-US" dirty="0"/>
              <a:t>THE RESULT </a:t>
            </a:r>
          </a:p>
        </p:txBody>
      </p:sp>
      <p:pic>
        <p:nvPicPr>
          <p:cNvPr id="7" name="Content Placeholder 6">
            <a:extLst>
              <a:ext uri="{FF2B5EF4-FFF2-40B4-BE49-F238E27FC236}">
                <a16:creationId xmlns:a16="http://schemas.microsoft.com/office/drawing/2014/main" id="{760C2F8C-6F46-4BC6-806A-021C9A545F04}"/>
              </a:ext>
            </a:extLst>
          </p:cNvPr>
          <p:cNvPicPr>
            <a:picLocks noGrp="1" noChangeAspect="1"/>
          </p:cNvPicPr>
          <p:nvPr>
            <p:ph idx="1"/>
          </p:nvPr>
        </p:nvPicPr>
        <p:blipFill>
          <a:blip r:embed="rId2"/>
          <a:stretch>
            <a:fillRect/>
          </a:stretch>
        </p:blipFill>
        <p:spPr>
          <a:xfrm>
            <a:off x="1947553" y="1492104"/>
            <a:ext cx="9879759" cy="49799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1729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1E09C-AE74-47A0-AD4C-79C0178A6701}"/>
              </a:ext>
            </a:extLst>
          </p:cNvPr>
          <p:cNvSpPr>
            <a:spLocks noGrp="1"/>
          </p:cNvSpPr>
          <p:nvPr>
            <p:ph type="title"/>
          </p:nvPr>
        </p:nvSpPr>
        <p:spPr>
          <a:xfrm>
            <a:off x="3140034" y="-140431"/>
            <a:ext cx="9372600" cy="1295400"/>
          </a:xfrm>
        </p:spPr>
        <p:txBody>
          <a:bodyPr anchor="b">
            <a:normAutofit/>
          </a:bodyPr>
          <a:lstStyle/>
          <a:p>
            <a:r>
              <a:rPr lang="en-US" dirty="0"/>
              <a:t>Purchasing DATABASE </a:t>
            </a:r>
          </a:p>
        </p:txBody>
      </p:sp>
      <p:pic>
        <p:nvPicPr>
          <p:cNvPr id="7" name="Picture 6">
            <a:extLst>
              <a:ext uri="{FF2B5EF4-FFF2-40B4-BE49-F238E27FC236}">
                <a16:creationId xmlns:a16="http://schemas.microsoft.com/office/drawing/2014/main" id="{7FF81A4D-774E-48AF-B013-575CBB627467}"/>
              </a:ext>
            </a:extLst>
          </p:cNvPr>
          <p:cNvPicPr>
            <a:picLocks noChangeAspect="1"/>
          </p:cNvPicPr>
          <p:nvPr/>
        </p:nvPicPr>
        <p:blipFill>
          <a:blip r:embed="rId2"/>
          <a:stretch>
            <a:fillRect/>
          </a:stretch>
        </p:blipFill>
        <p:spPr>
          <a:xfrm>
            <a:off x="2694210" y="1265168"/>
            <a:ext cx="9016095" cy="53375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2780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C008-C1AF-41DF-BF07-3DC57FB4012A}"/>
              </a:ext>
            </a:extLst>
          </p:cNvPr>
          <p:cNvSpPr>
            <a:spLocks noGrp="1"/>
          </p:cNvSpPr>
          <p:nvPr>
            <p:ph type="title"/>
          </p:nvPr>
        </p:nvSpPr>
        <p:spPr>
          <a:xfrm>
            <a:off x="4360050" y="84117"/>
            <a:ext cx="9372600" cy="1295400"/>
          </a:xfrm>
        </p:spPr>
        <p:txBody>
          <a:bodyPr anchor="b">
            <a:normAutofit/>
          </a:bodyPr>
          <a:lstStyle/>
          <a:p>
            <a:r>
              <a:rPr lang="en-US" dirty="0"/>
              <a:t>OUR PROCESS</a:t>
            </a:r>
          </a:p>
        </p:txBody>
      </p:sp>
      <p:pic>
        <p:nvPicPr>
          <p:cNvPr id="8" name="Content Placeholder 7">
            <a:extLst>
              <a:ext uri="{FF2B5EF4-FFF2-40B4-BE49-F238E27FC236}">
                <a16:creationId xmlns:a16="http://schemas.microsoft.com/office/drawing/2014/main" id="{201C439D-588A-4F1B-8AB5-603EFFBEADAD}"/>
              </a:ext>
            </a:extLst>
          </p:cNvPr>
          <p:cNvPicPr>
            <a:picLocks noGrp="1" noChangeAspect="1"/>
          </p:cNvPicPr>
          <p:nvPr>
            <p:ph idx="1"/>
          </p:nvPr>
        </p:nvPicPr>
        <p:blipFill>
          <a:blip r:embed="rId2"/>
          <a:stretch>
            <a:fillRect/>
          </a:stretch>
        </p:blipFill>
        <p:spPr>
          <a:xfrm>
            <a:off x="4656916" y="2325118"/>
            <a:ext cx="2448267" cy="733527"/>
          </a:xfrm>
        </p:spPr>
      </p:pic>
      <p:pic>
        <p:nvPicPr>
          <p:cNvPr id="6" name="Picture 5">
            <a:extLst>
              <a:ext uri="{FF2B5EF4-FFF2-40B4-BE49-F238E27FC236}">
                <a16:creationId xmlns:a16="http://schemas.microsoft.com/office/drawing/2014/main" id="{804D13B2-D9AD-42CE-A9A0-E1F91E1093A2}"/>
              </a:ext>
            </a:extLst>
          </p:cNvPr>
          <p:cNvPicPr>
            <a:picLocks noChangeAspect="1"/>
          </p:cNvPicPr>
          <p:nvPr/>
        </p:nvPicPr>
        <p:blipFill>
          <a:blip r:embed="rId3"/>
          <a:stretch>
            <a:fillRect/>
          </a:stretch>
        </p:blipFill>
        <p:spPr>
          <a:xfrm>
            <a:off x="4016448" y="2797389"/>
            <a:ext cx="6861349" cy="3820058"/>
          </a:xfrm>
          <a:prstGeom prst="rect">
            <a:avLst/>
          </a:prstGeom>
        </p:spPr>
      </p:pic>
    </p:spTree>
    <p:extLst>
      <p:ext uri="{BB962C8B-B14F-4D97-AF65-F5344CB8AC3E}">
        <p14:creationId xmlns:p14="http://schemas.microsoft.com/office/powerpoint/2010/main" val="347485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BC47C-918E-41FA-9E21-1C4914B8F4B3}"/>
              </a:ext>
            </a:extLst>
          </p:cNvPr>
          <p:cNvSpPr>
            <a:spLocks noGrp="1"/>
          </p:cNvSpPr>
          <p:nvPr>
            <p:ph type="title"/>
          </p:nvPr>
        </p:nvSpPr>
        <p:spPr>
          <a:xfrm>
            <a:off x="4629397" y="0"/>
            <a:ext cx="9372600" cy="1295400"/>
          </a:xfrm>
        </p:spPr>
        <p:txBody>
          <a:bodyPr anchor="b">
            <a:normAutofit/>
          </a:bodyPr>
          <a:lstStyle/>
          <a:p>
            <a:r>
              <a:rPr lang="en-US" dirty="0"/>
              <a:t>THE RESULT </a:t>
            </a:r>
          </a:p>
        </p:txBody>
      </p:sp>
      <p:pic>
        <p:nvPicPr>
          <p:cNvPr id="7" name="Content Placeholder 6">
            <a:extLst>
              <a:ext uri="{FF2B5EF4-FFF2-40B4-BE49-F238E27FC236}">
                <a16:creationId xmlns:a16="http://schemas.microsoft.com/office/drawing/2014/main" id="{B2BFCE86-22E1-442A-82B9-4030500FF242}"/>
              </a:ext>
            </a:extLst>
          </p:cNvPr>
          <p:cNvPicPr>
            <a:picLocks noGrp="1" noChangeAspect="1"/>
          </p:cNvPicPr>
          <p:nvPr>
            <p:ph idx="1"/>
          </p:nvPr>
        </p:nvPicPr>
        <p:blipFill>
          <a:blip r:embed="rId2"/>
          <a:stretch>
            <a:fillRect/>
          </a:stretch>
        </p:blipFill>
        <p:spPr>
          <a:xfrm>
            <a:off x="2393292" y="1784335"/>
            <a:ext cx="9481850" cy="47945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7767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772168-0747-4C7D-B99F-9E2C25FC6121}"/>
              </a:ext>
            </a:extLst>
          </p:cNvPr>
          <p:cNvSpPr>
            <a:spLocks noGrp="1"/>
          </p:cNvSpPr>
          <p:nvPr>
            <p:ph type="title"/>
          </p:nvPr>
        </p:nvSpPr>
        <p:spPr>
          <a:xfrm>
            <a:off x="6644383" y="2300983"/>
            <a:ext cx="4800600" cy="1828800"/>
          </a:xfrm>
        </p:spPr>
        <p:txBody>
          <a:bodyPr anchor="b">
            <a:normAutofit/>
          </a:bodyPr>
          <a:lstStyle/>
          <a:p>
            <a:r>
              <a:rPr lang="en-US" sz="5400" dirty="0"/>
              <a:t>THE Answers  </a:t>
            </a:r>
          </a:p>
        </p:txBody>
      </p:sp>
      <p:pic>
        <p:nvPicPr>
          <p:cNvPr id="7" name="Picture 6">
            <a:extLst>
              <a:ext uri="{FF2B5EF4-FFF2-40B4-BE49-F238E27FC236}">
                <a16:creationId xmlns:a16="http://schemas.microsoft.com/office/drawing/2014/main" id="{17B4A061-16E8-460D-96BE-18841038140A}"/>
              </a:ext>
            </a:extLst>
          </p:cNvPr>
          <p:cNvPicPr>
            <a:picLocks noChangeAspect="1"/>
          </p:cNvPicPr>
          <p:nvPr/>
        </p:nvPicPr>
        <p:blipFill rotWithShape="1">
          <a:blip r:embed="rId2"/>
          <a:srcRect l="33473" r="7193" b="-1"/>
          <a:stretch/>
        </p:blipFill>
        <p:spPr>
          <a:xfrm>
            <a:off x="20" y="10"/>
            <a:ext cx="6095980" cy="6857990"/>
          </a:xfrm>
          <a:prstGeom prst="rect">
            <a:avLst/>
          </a:prstGeom>
          <a:noFill/>
          <a:ln>
            <a:noFill/>
          </a:ln>
        </p:spPr>
      </p:pic>
    </p:spTree>
    <p:extLst>
      <p:ext uri="{BB962C8B-B14F-4D97-AF65-F5344CB8AC3E}">
        <p14:creationId xmlns:p14="http://schemas.microsoft.com/office/powerpoint/2010/main" val="1389608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A718D63E-D6CC-4B56-BB6A-0BB28BB32EA1}"/>
              </a:ext>
            </a:extLst>
          </p:cNvPr>
          <p:cNvSpPr>
            <a:spLocks noGrp="1"/>
          </p:cNvSpPr>
          <p:nvPr>
            <p:ph type="title"/>
          </p:nvPr>
        </p:nvSpPr>
        <p:spPr>
          <a:xfrm>
            <a:off x="475942" y="161948"/>
            <a:ext cx="8686800" cy="2011680"/>
          </a:xfrm>
        </p:spPr>
        <p:txBody>
          <a:bodyPr anchor="b">
            <a:normAutofit/>
          </a:bodyPr>
          <a:lstStyle/>
          <a:p>
            <a:r>
              <a:rPr lang="en-US" dirty="0"/>
              <a:t>Content </a:t>
            </a:r>
          </a:p>
        </p:txBody>
      </p:sp>
      <p:sp>
        <p:nvSpPr>
          <p:cNvPr id="3" name="Content Placeholder 2"/>
          <p:cNvSpPr>
            <a:spLocks noGrp="1"/>
          </p:cNvSpPr>
          <p:nvPr>
            <p:ph type="body" idx="1"/>
          </p:nvPr>
        </p:nvSpPr>
        <p:spPr>
          <a:xfrm>
            <a:off x="475942" y="2250746"/>
            <a:ext cx="8686800" cy="4023360"/>
          </a:xfrm>
        </p:spPr>
        <p:txBody>
          <a:bodyPr>
            <a:normAutofit/>
          </a:bodyPr>
          <a:lstStyle/>
          <a:p>
            <a:pPr>
              <a:spcAft>
                <a:spcPts val="600"/>
              </a:spcAft>
            </a:pPr>
            <a:endParaRPr lang="en-US" dirty="0"/>
          </a:p>
          <a:p>
            <a:pPr marL="457200" indent="-457200">
              <a:spcAft>
                <a:spcPts val="3000"/>
              </a:spcAft>
              <a:buFont typeface="Arial" panose="020B0604020202020204" pitchFamily="34" charset="0"/>
              <a:buChar char="•"/>
            </a:pPr>
            <a:r>
              <a:rPr lang="en-US" sz="3600" b="1" dirty="0">
                <a:solidFill>
                  <a:schemeClr val="tx2"/>
                </a:solidFill>
              </a:rPr>
              <a:t>The Questions </a:t>
            </a:r>
          </a:p>
          <a:p>
            <a:pPr marL="457200" indent="-457200">
              <a:spcAft>
                <a:spcPts val="3000"/>
              </a:spcAft>
              <a:buFont typeface="Arial" panose="020B0604020202020204" pitchFamily="34" charset="0"/>
              <a:buChar char="•"/>
            </a:pPr>
            <a:r>
              <a:rPr lang="en-US" sz="3600" b="1" dirty="0">
                <a:solidFill>
                  <a:schemeClr val="tx2"/>
                </a:solidFill>
              </a:rPr>
              <a:t>The Process </a:t>
            </a:r>
          </a:p>
          <a:p>
            <a:pPr marL="457200" indent="-457200">
              <a:spcAft>
                <a:spcPts val="3000"/>
              </a:spcAft>
              <a:buFont typeface="Arial" panose="020B0604020202020204" pitchFamily="34" charset="0"/>
              <a:buChar char="•"/>
            </a:pPr>
            <a:r>
              <a:rPr lang="en-US" sz="3600" b="1" dirty="0">
                <a:solidFill>
                  <a:schemeClr val="tx2"/>
                </a:solidFill>
              </a:rPr>
              <a:t>The Answers</a:t>
            </a:r>
          </a:p>
          <a:p>
            <a:pPr marL="0" indent="0">
              <a:spcAft>
                <a:spcPts val="600"/>
              </a:spcAft>
              <a:buNone/>
            </a:pPr>
            <a:r>
              <a:rPr lang="en-US" dirty="0"/>
              <a:t> </a:t>
            </a:r>
          </a:p>
        </p:txBody>
      </p: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26396B-F811-49CF-BBCB-70350AB62EB6}"/>
              </a:ext>
            </a:extLst>
          </p:cNvPr>
          <p:cNvSpPr>
            <a:spLocks noGrp="1"/>
          </p:cNvSpPr>
          <p:nvPr>
            <p:ph type="title"/>
          </p:nvPr>
        </p:nvSpPr>
        <p:spPr/>
        <p:txBody>
          <a:bodyPr>
            <a:normAutofit fontScale="90000"/>
          </a:bodyPr>
          <a:lstStyle/>
          <a:p>
            <a:r>
              <a:rPr lang="en-US" sz="4400" b="1" dirty="0"/>
              <a:t>Best/Worst Performing Countries?</a:t>
            </a:r>
            <a:br>
              <a:rPr lang="en-US" sz="4400" b="1" dirty="0"/>
            </a:br>
            <a:endParaRPr lang="en-US" dirty="0"/>
          </a:p>
        </p:txBody>
      </p:sp>
      <p:pic>
        <p:nvPicPr>
          <p:cNvPr id="3" name="Picture 2" descr="Chart&#10;&#10;Description automatically generated">
            <a:extLst>
              <a:ext uri="{FF2B5EF4-FFF2-40B4-BE49-F238E27FC236}">
                <a16:creationId xmlns:a16="http://schemas.microsoft.com/office/drawing/2014/main" id="{EFFC06CF-AC9D-461B-8BE1-9928A5191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6400"/>
            <a:ext cx="12192000" cy="4997132"/>
          </a:xfrm>
          <a:prstGeom prst="rect">
            <a:avLst/>
          </a:prstGeom>
        </p:spPr>
      </p:pic>
    </p:spTree>
    <p:extLst>
      <p:ext uri="{BB962C8B-B14F-4D97-AF65-F5344CB8AC3E}">
        <p14:creationId xmlns:p14="http://schemas.microsoft.com/office/powerpoint/2010/main" val="36073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26396B-F811-49CF-BBCB-70350AB62EB6}"/>
              </a:ext>
            </a:extLst>
          </p:cNvPr>
          <p:cNvSpPr>
            <a:spLocks noGrp="1"/>
          </p:cNvSpPr>
          <p:nvPr>
            <p:ph type="title"/>
          </p:nvPr>
        </p:nvSpPr>
        <p:spPr>
          <a:xfrm>
            <a:off x="1981200" y="381000"/>
            <a:ext cx="9372600" cy="1295400"/>
          </a:xfrm>
        </p:spPr>
        <p:txBody>
          <a:bodyPr anchor="b">
            <a:normAutofit/>
          </a:bodyPr>
          <a:lstStyle/>
          <a:p>
            <a:r>
              <a:rPr lang="en-US" sz="4100" b="1" dirty="0"/>
              <a:t>Best/Worst Performing Countries? </a:t>
            </a:r>
            <a:br>
              <a:rPr lang="en-US" sz="4100" b="1" dirty="0"/>
            </a:br>
            <a:endParaRPr lang="en-US" sz="4100" dirty="0"/>
          </a:p>
        </p:txBody>
      </p:sp>
      <p:pic>
        <p:nvPicPr>
          <p:cNvPr id="3" name="Picture 2" descr="Chart, bar chart&#10;&#10;Description automatically generated">
            <a:extLst>
              <a:ext uri="{FF2B5EF4-FFF2-40B4-BE49-F238E27FC236}">
                <a16:creationId xmlns:a16="http://schemas.microsoft.com/office/drawing/2014/main" id="{0F1612CD-4C06-4786-A656-A7D4FD8B7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3293"/>
            <a:ext cx="12192000" cy="5334707"/>
          </a:xfrm>
          <a:prstGeom prst="rect">
            <a:avLst/>
          </a:prstGeom>
          <a:noFill/>
        </p:spPr>
      </p:pic>
    </p:spTree>
    <p:extLst>
      <p:ext uri="{BB962C8B-B14F-4D97-AF65-F5344CB8AC3E}">
        <p14:creationId xmlns:p14="http://schemas.microsoft.com/office/powerpoint/2010/main" val="32953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783CD6AB-731D-4240-9AF3-BF2B18C0D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6400"/>
            <a:ext cx="12192000" cy="5015802"/>
          </a:xfrm>
          <a:prstGeom prst="rect">
            <a:avLst/>
          </a:prstGeom>
        </p:spPr>
      </p:pic>
      <p:sp>
        <p:nvSpPr>
          <p:cNvPr id="6" name="Title 4">
            <a:extLst>
              <a:ext uri="{FF2B5EF4-FFF2-40B4-BE49-F238E27FC236}">
                <a16:creationId xmlns:a16="http://schemas.microsoft.com/office/drawing/2014/main" id="{39882FB2-7921-469F-BE24-2C306D27DACC}"/>
              </a:ext>
            </a:extLst>
          </p:cNvPr>
          <p:cNvSpPr>
            <a:spLocks noGrp="1"/>
          </p:cNvSpPr>
          <p:nvPr>
            <p:ph type="title"/>
          </p:nvPr>
        </p:nvSpPr>
        <p:spPr>
          <a:xfrm>
            <a:off x="1981200" y="381000"/>
            <a:ext cx="9372600" cy="1295400"/>
          </a:xfrm>
        </p:spPr>
        <p:txBody>
          <a:bodyPr>
            <a:normAutofit fontScale="90000"/>
          </a:bodyPr>
          <a:lstStyle/>
          <a:p>
            <a:r>
              <a:rPr lang="en-US" b="1" dirty="0"/>
              <a:t>Best/Worst Performing Products? </a:t>
            </a:r>
            <a:br>
              <a:rPr lang="en-US" b="1" dirty="0"/>
            </a:br>
            <a:endParaRPr lang="en-US" dirty="0"/>
          </a:p>
        </p:txBody>
      </p:sp>
    </p:spTree>
    <p:extLst>
      <p:ext uri="{BB962C8B-B14F-4D97-AF65-F5344CB8AC3E}">
        <p14:creationId xmlns:p14="http://schemas.microsoft.com/office/powerpoint/2010/main" val="2533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26396B-F811-49CF-BBCB-70350AB62EB6}"/>
              </a:ext>
            </a:extLst>
          </p:cNvPr>
          <p:cNvSpPr>
            <a:spLocks noGrp="1"/>
          </p:cNvSpPr>
          <p:nvPr>
            <p:ph type="title"/>
          </p:nvPr>
        </p:nvSpPr>
        <p:spPr/>
        <p:txBody>
          <a:bodyPr>
            <a:normAutofit fontScale="90000"/>
          </a:bodyPr>
          <a:lstStyle/>
          <a:p>
            <a:r>
              <a:rPr lang="en-US" b="1" dirty="0"/>
              <a:t>Best/Worst Performing Products? </a:t>
            </a:r>
            <a:br>
              <a:rPr lang="en-US" b="1" dirty="0"/>
            </a:br>
            <a:endParaRPr lang="en-US" dirty="0"/>
          </a:p>
        </p:txBody>
      </p:sp>
      <p:pic>
        <p:nvPicPr>
          <p:cNvPr id="10" name="Picture 9" descr="Chart, scatter chart, bubble chart&#10;&#10;Description automatically generated">
            <a:extLst>
              <a:ext uri="{FF2B5EF4-FFF2-40B4-BE49-F238E27FC236}">
                <a16:creationId xmlns:a16="http://schemas.microsoft.com/office/drawing/2014/main" id="{9F9F530B-CF31-4689-A666-D73315C29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3947"/>
            <a:ext cx="12192000" cy="5354053"/>
          </a:xfrm>
          <a:prstGeom prst="rect">
            <a:avLst/>
          </a:prstGeom>
        </p:spPr>
      </p:pic>
    </p:spTree>
    <p:extLst>
      <p:ext uri="{BB962C8B-B14F-4D97-AF65-F5344CB8AC3E}">
        <p14:creationId xmlns:p14="http://schemas.microsoft.com/office/powerpoint/2010/main" val="194028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0A3451F-4E32-447B-A7A6-A1A8FF76C22B}"/>
              </a:ext>
            </a:extLst>
          </p:cNvPr>
          <p:cNvSpPr>
            <a:spLocks noGrp="1"/>
          </p:cNvSpPr>
          <p:nvPr>
            <p:ph type="title"/>
          </p:nvPr>
        </p:nvSpPr>
        <p:spPr>
          <a:xfrm>
            <a:off x="1981200" y="381000"/>
            <a:ext cx="9372600" cy="1295400"/>
          </a:xfrm>
        </p:spPr>
        <p:txBody>
          <a:bodyPr vert="horz" lIns="91440" tIns="45720" rIns="91440" bIns="45720" rtlCol="0" anchor="b">
            <a:normAutofit/>
          </a:bodyPr>
          <a:lstStyle/>
          <a:p>
            <a:r>
              <a:rPr lang="en-US" b="1" dirty="0"/>
              <a:t>Timeline business performance (Sales and Costs)?</a:t>
            </a:r>
          </a:p>
        </p:txBody>
      </p:sp>
      <p:pic>
        <p:nvPicPr>
          <p:cNvPr id="4" name="Content Placeholder 3" descr="Chart, line chart&#10;&#10;Description automatically generated">
            <a:extLst>
              <a:ext uri="{FF2B5EF4-FFF2-40B4-BE49-F238E27FC236}">
                <a16:creationId xmlns:a16="http://schemas.microsoft.com/office/drawing/2014/main" id="{D47BF667-48D9-4F9B-97B1-751CD6D870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331018"/>
            <a:ext cx="9372600" cy="3795903"/>
          </a:xfrm>
          <a:prstGeom prst="rect">
            <a:avLst/>
          </a:prstGeom>
          <a:noFill/>
        </p:spPr>
      </p:pic>
    </p:spTree>
    <p:extLst>
      <p:ext uri="{BB962C8B-B14F-4D97-AF65-F5344CB8AC3E}">
        <p14:creationId xmlns:p14="http://schemas.microsoft.com/office/powerpoint/2010/main" val="292259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26396B-F811-49CF-BBCB-70350AB62EB6}"/>
              </a:ext>
            </a:extLst>
          </p:cNvPr>
          <p:cNvSpPr>
            <a:spLocks noGrp="1"/>
          </p:cNvSpPr>
          <p:nvPr>
            <p:ph type="title"/>
          </p:nvPr>
        </p:nvSpPr>
        <p:spPr>
          <a:xfrm>
            <a:off x="1803070" y="1188522"/>
            <a:ext cx="9372600" cy="1295400"/>
          </a:xfrm>
        </p:spPr>
        <p:txBody>
          <a:bodyPr>
            <a:normAutofit fontScale="90000"/>
          </a:bodyPr>
          <a:lstStyle/>
          <a:p>
            <a:pPr marL="342900" indent="-342900"/>
            <a:r>
              <a:rPr lang="en-US" sz="4400" b="1" dirty="0"/>
              <a:t>Online perspective of exchange rates</a:t>
            </a:r>
            <a:br>
              <a:rPr lang="en-US" sz="4400" b="1" dirty="0"/>
            </a:br>
            <a:br>
              <a:rPr lang="en-US" b="1" dirty="0"/>
            </a:br>
            <a:endParaRPr lang="en-US" dirty="0"/>
          </a:p>
        </p:txBody>
      </p:sp>
      <p:pic>
        <p:nvPicPr>
          <p:cNvPr id="4" name="Imagen 35">
            <a:extLst>
              <a:ext uri="{FF2B5EF4-FFF2-40B4-BE49-F238E27FC236}">
                <a16:creationId xmlns:a16="http://schemas.microsoft.com/office/drawing/2014/main" id="{164E8CE2-8BB8-4925-A938-1D12EF8F91A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81100" y="2323111"/>
            <a:ext cx="9829800" cy="2211778"/>
          </a:xfrm>
          <a:prstGeom prst="rect">
            <a:avLst/>
          </a:prstGeom>
          <a:noFill/>
          <a:ln>
            <a:noFill/>
          </a:ln>
        </p:spPr>
      </p:pic>
    </p:spTree>
    <p:extLst>
      <p:ext uri="{BB962C8B-B14F-4D97-AF65-F5344CB8AC3E}">
        <p14:creationId xmlns:p14="http://schemas.microsoft.com/office/powerpoint/2010/main" val="28119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26396B-F811-49CF-BBCB-70350AB62EB6}"/>
              </a:ext>
            </a:extLst>
          </p:cNvPr>
          <p:cNvSpPr>
            <a:spLocks noGrp="1"/>
          </p:cNvSpPr>
          <p:nvPr>
            <p:ph type="title"/>
          </p:nvPr>
        </p:nvSpPr>
        <p:spPr/>
        <p:txBody>
          <a:bodyPr/>
          <a:lstStyle/>
          <a:p>
            <a:r>
              <a:rPr lang="en-US" dirty="0"/>
              <a:t>Recommendations </a:t>
            </a:r>
          </a:p>
        </p:txBody>
      </p:sp>
      <p:sp>
        <p:nvSpPr>
          <p:cNvPr id="2" name="CaixaDeTexto 1">
            <a:extLst>
              <a:ext uri="{FF2B5EF4-FFF2-40B4-BE49-F238E27FC236}">
                <a16:creationId xmlns:a16="http://schemas.microsoft.com/office/drawing/2014/main" id="{83A6CAC7-B327-4C4D-8550-32E9B0FBE69E}"/>
              </a:ext>
            </a:extLst>
          </p:cNvPr>
          <p:cNvSpPr txBox="1"/>
          <p:nvPr/>
        </p:nvSpPr>
        <p:spPr>
          <a:xfrm>
            <a:off x="1197429" y="2373086"/>
            <a:ext cx="9677400" cy="2862322"/>
          </a:xfrm>
          <a:prstGeom prst="rect">
            <a:avLst/>
          </a:prstGeom>
          <a:noFill/>
        </p:spPr>
        <p:txBody>
          <a:bodyPr wrap="square" rtlCol="0">
            <a:spAutoFit/>
          </a:bodyPr>
          <a:lstStyle/>
          <a:p>
            <a:pPr marL="285750" indent="-285750">
              <a:buFont typeface="Arial" panose="020B0604020202020204" pitchFamily="34" charset="0"/>
              <a:buChar char="•"/>
            </a:pPr>
            <a:r>
              <a:rPr lang="pt-BR" b="1" dirty="0"/>
              <a:t>Countries performance: </a:t>
            </a:r>
            <a:r>
              <a:rPr lang="pt-BR" dirty="0" err="1"/>
              <a:t>Action</a:t>
            </a:r>
            <a:r>
              <a:rPr lang="pt-BR" dirty="0"/>
              <a:t> </a:t>
            </a:r>
            <a:r>
              <a:rPr lang="pt-BR" dirty="0" err="1"/>
              <a:t>plan</a:t>
            </a:r>
            <a:r>
              <a:rPr lang="pt-BR" dirty="0"/>
              <a:t> </a:t>
            </a:r>
            <a:r>
              <a:rPr lang="pt-BR" dirty="0" err="1"/>
              <a:t>targeting</a:t>
            </a:r>
            <a:r>
              <a:rPr lang="pt-BR" dirty="0"/>
              <a:t> US Central, </a:t>
            </a:r>
            <a:r>
              <a:rPr lang="pt-BR" dirty="0" err="1"/>
              <a:t>Southeast</a:t>
            </a:r>
            <a:r>
              <a:rPr lang="pt-BR" dirty="0"/>
              <a:t> </a:t>
            </a:r>
            <a:r>
              <a:rPr lang="pt-BR" dirty="0" err="1"/>
              <a:t>and</a:t>
            </a:r>
            <a:r>
              <a:rPr lang="pt-BR" dirty="0"/>
              <a:t> </a:t>
            </a:r>
            <a:r>
              <a:rPr lang="pt-BR" dirty="0" err="1"/>
              <a:t>Northeast</a:t>
            </a:r>
            <a:r>
              <a:rPr lang="pt-BR" dirty="0"/>
              <a:t>, negative </a:t>
            </a:r>
            <a:r>
              <a:rPr lang="pt-BR" dirty="0" err="1"/>
              <a:t>growth</a:t>
            </a:r>
            <a:r>
              <a:rPr lang="pt-BR" dirty="0"/>
              <a:t> </a:t>
            </a:r>
            <a:r>
              <a:rPr lang="pt-BR" dirty="0" err="1"/>
              <a:t>YoY</a:t>
            </a:r>
            <a:r>
              <a:rPr lang="pt-BR" dirty="0"/>
              <a:t>.</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b="1" dirty="0" err="1"/>
              <a:t>Products</a:t>
            </a:r>
            <a:r>
              <a:rPr lang="pt-BR" b="1" dirty="0"/>
              <a:t> performance: </a:t>
            </a:r>
            <a:r>
              <a:rPr lang="pt-BR" dirty="0" err="1"/>
              <a:t>Action</a:t>
            </a:r>
            <a:r>
              <a:rPr lang="pt-BR" dirty="0"/>
              <a:t> </a:t>
            </a:r>
            <a:r>
              <a:rPr lang="pt-BR" dirty="0" err="1"/>
              <a:t>plan</a:t>
            </a:r>
            <a:r>
              <a:rPr lang="pt-BR" dirty="0"/>
              <a:t> in </a:t>
            </a:r>
            <a:r>
              <a:rPr lang="pt-BR" dirty="0" err="1"/>
              <a:t>order</a:t>
            </a:r>
            <a:r>
              <a:rPr lang="pt-BR" dirty="0"/>
              <a:t> </a:t>
            </a:r>
            <a:r>
              <a:rPr lang="pt-BR" dirty="0" err="1"/>
              <a:t>to</a:t>
            </a:r>
            <a:r>
              <a:rPr lang="pt-BR" dirty="0"/>
              <a:t> </a:t>
            </a:r>
            <a:r>
              <a:rPr lang="pt-BR" dirty="0" err="1"/>
              <a:t>increase</a:t>
            </a:r>
            <a:r>
              <a:rPr lang="pt-BR" dirty="0"/>
              <a:t> </a:t>
            </a:r>
            <a:r>
              <a:rPr lang="pt-BR" dirty="0" err="1"/>
              <a:t>sales</a:t>
            </a:r>
            <a:r>
              <a:rPr lang="pt-BR" dirty="0"/>
              <a:t> in </a:t>
            </a:r>
            <a:r>
              <a:rPr lang="pt-BR" dirty="0" err="1"/>
              <a:t>Accessories</a:t>
            </a:r>
            <a:r>
              <a:rPr lang="pt-BR" dirty="0"/>
              <a:t> </a:t>
            </a:r>
            <a:r>
              <a:rPr lang="pt-BR" dirty="0" err="1"/>
              <a:t>category</a:t>
            </a:r>
            <a:r>
              <a:rPr lang="pt-BR" dirty="0"/>
              <a:t> </a:t>
            </a:r>
            <a:r>
              <a:rPr lang="pt-BR" dirty="0" err="1"/>
              <a:t>to</a:t>
            </a:r>
            <a:r>
              <a:rPr lang="pt-BR" dirty="0"/>
              <a:t> </a:t>
            </a:r>
            <a:r>
              <a:rPr lang="pt-BR" dirty="0" err="1"/>
              <a:t>boost</a:t>
            </a:r>
            <a:r>
              <a:rPr lang="pt-BR" dirty="0"/>
              <a:t> </a:t>
            </a:r>
            <a:r>
              <a:rPr lang="pt-BR" dirty="0" err="1"/>
              <a:t>better</a:t>
            </a:r>
            <a:r>
              <a:rPr lang="pt-BR" dirty="0"/>
              <a:t> </a:t>
            </a:r>
            <a:r>
              <a:rPr lang="pt-BR" dirty="0" err="1"/>
              <a:t>profit</a:t>
            </a:r>
            <a:r>
              <a:rPr lang="pt-BR" dirty="0"/>
              <a:t> </a:t>
            </a:r>
            <a:r>
              <a:rPr lang="pt-BR" dirty="0" err="1"/>
              <a:t>margins</a:t>
            </a:r>
            <a:r>
              <a:rPr lang="pt-BR" dirty="0"/>
              <a:t>.</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b="1" dirty="0" err="1"/>
              <a:t>Timeline</a:t>
            </a:r>
            <a:r>
              <a:rPr lang="pt-BR" b="1" dirty="0"/>
              <a:t> business performance:</a:t>
            </a:r>
            <a:r>
              <a:rPr lang="pt-BR" dirty="0"/>
              <a:t> </a:t>
            </a:r>
            <a:r>
              <a:rPr lang="pt-BR" dirty="0" err="1"/>
              <a:t>Deep</a:t>
            </a:r>
            <a:r>
              <a:rPr lang="pt-BR" dirty="0"/>
              <a:t> </a:t>
            </a:r>
            <a:r>
              <a:rPr lang="pt-BR" dirty="0" err="1"/>
              <a:t>dive</a:t>
            </a:r>
            <a:r>
              <a:rPr lang="pt-BR" dirty="0"/>
              <a:t> in </a:t>
            </a:r>
            <a:r>
              <a:rPr lang="pt-BR" dirty="0" err="1"/>
              <a:t>what</a:t>
            </a:r>
            <a:r>
              <a:rPr lang="pt-BR" dirty="0"/>
              <a:t> </a:t>
            </a:r>
            <a:r>
              <a:rPr lang="pt-BR" dirty="0" err="1"/>
              <a:t>happened</a:t>
            </a:r>
            <a:r>
              <a:rPr lang="pt-BR" dirty="0"/>
              <a:t> </a:t>
            </a:r>
            <a:r>
              <a:rPr lang="pt-BR" dirty="0" err="1"/>
              <a:t>with</a:t>
            </a:r>
            <a:r>
              <a:rPr lang="pt-BR" dirty="0"/>
              <a:t> </a:t>
            </a:r>
            <a:r>
              <a:rPr lang="pt-BR" dirty="0" err="1"/>
              <a:t>sales</a:t>
            </a:r>
            <a:r>
              <a:rPr lang="pt-BR" dirty="0"/>
              <a:t> </a:t>
            </a:r>
            <a:r>
              <a:rPr lang="pt-BR" dirty="0" err="1"/>
              <a:t>during</a:t>
            </a:r>
            <a:r>
              <a:rPr lang="pt-BR" dirty="0"/>
              <a:t> </a:t>
            </a:r>
            <a:r>
              <a:rPr lang="pt-BR" dirty="0" err="1"/>
              <a:t>the</a:t>
            </a:r>
            <a:r>
              <a:rPr lang="pt-BR" dirty="0"/>
              <a:t> </a:t>
            </a:r>
            <a:r>
              <a:rPr lang="pt-BR" dirty="0" err="1"/>
              <a:t>last</a:t>
            </a:r>
            <a:r>
              <a:rPr lang="pt-BR" dirty="0"/>
              <a:t> </a:t>
            </a:r>
            <a:r>
              <a:rPr lang="pt-BR" dirty="0" err="1"/>
              <a:t>quarter</a:t>
            </a:r>
            <a:r>
              <a:rPr lang="pt-BR" dirty="0"/>
              <a:t>.</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b="1" dirty="0"/>
              <a:t>Online perspective </a:t>
            </a:r>
            <a:r>
              <a:rPr lang="pt-BR" b="1" dirty="0" err="1"/>
              <a:t>exchange</a:t>
            </a:r>
            <a:r>
              <a:rPr lang="pt-BR" b="1" dirty="0"/>
              <a:t> rates: </a:t>
            </a:r>
            <a:r>
              <a:rPr lang="pt-BR" dirty="0" err="1"/>
              <a:t>implement</a:t>
            </a:r>
            <a:r>
              <a:rPr lang="pt-BR" dirty="0"/>
              <a:t> </a:t>
            </a:r>
            <a:r>
              <a:rPr lang="pt-BR" dirty="0" err="1"/>
              <a:t>an</a:t>
            </a:r>
            <a:r>
              <a:rPr lang="pt-BR" dirty="0"/>
              <a:t> </a:t>
            </a:r>
            <a:r>
              <a:rPr lang="pt-BR" dirty="0" err="1"/>
              <a:t>automatic</a:t>
            </a:r>
            <a:r>
              <a:rPr lang="pt-BR" dirty="0"/>
              <a:t> </a:t>
            </a:r>
            <a:r>
              <a:rPr lang="pt-BR" dirty="0" err="1"/>
              <a:t>pricing</a:t>
            </a:r>
            <a:r>
              <a:rPr lang="pt-BR" dirty="0"/>
              <a:t> </a:t>
            </a:r>
            <a:r>
              <a:rPr lang="pt-BR" dirty="0" err="1"/>
              <a:t>process</a:t>
            </a:r>
            <a:r>
              <a:rPr lang="pt-BR" dirty="0"/>
              <a:t> in </a:t>
            </a:r>
            <a:r>
              <a:rPr lang="pt-BR" dirty="0" err="1"/>
              <a:t>order</a:t>
            </a:r>
            <a:r>
              <a:rPr lang="pt-BR" dirty="0"/>
              <a:t> </a:t>
            </a:r>
            <a:r>
              <a:rPr lang="pt-BR" dirty="0" err="1"/>
              <a:t>to</a:t>
            </a:r>
            <a:r>
              <a:rPr lang="pt-BR" dirty="0"/>
              <a:t> </a:t>
            </a:r>
            <a:r>
              <a:rPr lang="pt-BR" dirty="0" err="1"/>
              <a:t>optimize</a:t>
            </a:r>
            <a:r>
              <a:rPr lang="pt-BR" dirty="0"/>
              <a:t> </a:t>
            </a:r>
            <a:r>
              <a:rPr lang="pt-BR" dirty="0" err="1"/>
              <a:t>products</a:t>
            </a:r>
            <a:r>
              <a:rPr lang="pt-BR" dirty="0"/>
              <a:t> </a:t>
            </a:r>
            <a:r>
              <a:rPr lang="pt-BR" dirty="0" err="1"/>
              <a:t>margin</a:t>
            </a:r>
            <a:r>
              <a:rPr lang="pt-BR" dirty="0"/>
              <a:t> </a:t>
            </a:r>
            <a:r>
              <a:rPr lang="pt-BR" dirty="0" err="1"/>
              <a:t>negatively</a:t>
            </a:r>
            <a:r>
              <a:rPr lang="pt-BR" dirty="0"/>
              <a:t> </a:t>
            </a:r>
            <a:r>
              <a:rPr lang="pt-BR" dirty="0" err="1"/>
              <a:t>impacted</a:t>
            </a:r>
            <a:r>
              <a:rPr lang="pt-BR" dirty="0"/>
              <a:t> </a:t>
            </a:r>
            <a:r>
              <a:rPr lang="pt-BR" dirty="0" err="1"/>
              <a:t>with</a:t>
            </a:r>
            <a:r>
              <a:rPr lang="pt-BR" dirty="0"/>
              <a:t> </a:t>
            </a:r>
            <a:r>
              <a:rPr lang="pt-BR" dirty="0" err="1"/>
              <a:t>currencies</a:t>
            </a:r>
            <a:r>
              <a:rPr lang="pt-BR" dirty="0"/>
              <a:t> </a:t>
            </a:r>
            <a:r>
              <a:rPr lang="pt-BR" dirty="0" err="1"/>
              <a:t>variations</a:t>
            </a:r>
            <a:r>
              <a:rPr lang="pt-BR" dirty="0"/>
              <a:t>. </a:t>
            </a:r>
            <a:endParaRPr lang="pt-BR" b="1" dirty="0"/>
          </a:p>
        </p:txBody>
      </p:sp>
    </p:spTree>
    <p:extLst>
      <p:ext uri="{BB962C8B-B14F-4D97-AF65-F5344CB8AC3E}">
        <p14:creationId xmlns:p14="http://schemas.microsoft.com/office/powerpoint/2010/main" val="271718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479C5-AB86-43CD-BAD1-2486FB0BDF27}"/>
              </a:ext>
            </a:extLst>
          </p:cNvPr>
          <p:cNvSpPr>
            <a:spLocks noGrp="1"/>
          </p:cNvSpPr>
          <p:nvPr>
            <p:ph type="ctrTitle"/>
          </p:nvPr>
        </p:nvSpPr>
        <p:spPr/>
        <p:txBody>
          <a:bodyPr/>
          <a:lstStyle/>
          <a:p>
            <a:r>
              <a:rPr lang="en-US" b="1" i="0" dirty="0">
                <a:effectLst/>
                <a:latin typeface="-apple-system"/>
              </a:rPr>
              <a:t>la pregunta</a:t>
            </a:r>
            <a:r>
              <a:rPr lang="en-US" dirty="0"/>
              <a:t>? </a:t>
            </a:r>
          </a:p>
        </p:txBody>
      </p:sp>
    </p:spTree>
    <p:extLst>
      <p:ext uri="{BB962C8B-B14F-4D97-AF65-F5344CB8AC3E}">
        <p14:creationId xmlns:p14="http://schemas.microsoft.com/office/powerpoint/2010/main" val="230525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772168-0747-4C7D-B99F-9E2C25FC6121}"/>
              </a:ext>
            </a:extLst>
          </p:cNvPr>
          <p:cNvSpPr>
            <a:spLocks noGrp="1"/>
          </p:cNvSpPr>
          <p:nvPr>
            <p:ph type="title"/>
          </p:nvPr>
        </p:nvSpPr>
        <p:spPr>
          <a:xfrm>
            <a:off x="6721501" y="1941723"/>
            <a:ext cx="4800600" cy="1828800"/>
          </a:xfrm>
        </p:spPr>
        <p:txBody>
          <a:bodyPr anchor="b">
            <a:normAutofit/>
          </a:bodyPr>
          <a:lstStyle/>
          <a:p>
            <a:r>
              <a:rPr lang="en-US" sz="5400" dirty="0"/>
              <a:t>THE Questions  </a:t>
            </a:r>
          </a:p>
        </p:txBody>
      </p:sp>
      <p:pic>
        <p:nvPicPr>
          <p:cNvPr id="7" name="Picture 6">
            <a:extLst>
              <a:ext uri="{FF2B5EF4-FFF2-40B4-BE49-F238E27FC236}">
                <a16:creationId xmlns:a16="http://schemas.microsoft.com/office/drawing/2014/main" id="{82C472AD-7B74-43F6-88B1-C542358EA80E}"/>
              </a:ext>
            </a:extLst>
          </p:cNvPr>
          <p:cNvPicPr>
            <a:picLocks noChangeAspect="1"/>
          </p:cNvPicPr>
          <p:nvPr/>
        </p:nvPicPr>
        <p:blipFill rotWithShape="1">
          <a:blip r:embed="rId2"/>
          <a:srcRect l="45777" r="2" b="2"/>
          <a:stretch/>
        </p:blipFill>
        <p:spPr>
          <a:xfrm>
            <a:off x="20" y="10"/>
            <a:ext cx="6095980" cy="6857990"/>
          </a:xfrm>
          <a:prstGeom prst="rect">
            <a:avLst/>
          </a:prstGeom>
          <a:noFill/>
          <a:ln>
            <a:noFill/>
          </a:ln>
        </p:spPr>
      </p:pic>
    </p:spTree>
    <p:extLst>
      <p:ext uri="{BB962C8B-B14F-4D97-AF65-F5344CB8AC3E}">
        <p14:creationId xmlns:p14="http://schemas.microsoft.com/office/powerpoint/2010/main" val="116809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4BB5-CA6C-458E-B398-C2718D06D026}"/>
              </a:ext>
            </a:extLst>
          </p:cNvPr>
          <p:cNvSpPr>
            <a:spLocks noGrp="1"/>
          </p:cNvSpPr>
          <p:nvPr>
            <p:ph type="title"/>
          </p:nvPr>
        </p:nvSpPr>
        <p:spPr>
          <a:xfrm>
            <a:off x="6559420" y="408993"/>
            <a:ext cx="4800937" cy="1828800"/>
          </a:xfrm>
        </p:spPr>
        <p:txBody>
          <a:bodyPr anchor="b">
            <a:normAutofit/>
          </a:bodyPr>
          <a:lstStyle/>
          <a:p>
            <a:r>
              <a:rPr lang="en-US" dirty="0"/>
              <a:t>Sales </a:t>
            </a:r>
            <a:r>
              <a:rPr lang="en-US" dirty="0" err="1"/>
              <a:t>MANaGER</a:t>
            </a:r>
            <a:r>
              <a:rPr lang="en-US" dirty="0"/>
              <a:t> </a:t>
            </a:r>
          </a:p>
        </p:txBody>
      </p:sp>
      <p:pic>
        <p:nvPicPr>
          <p:cNvPr id="6" name="Picture 5" descr="Data concept">
            <a:extLst>
              <a:ext uri="{FF2B5EF4-FFF2-40B4-BE49-F238E27FC236}">
                <a16:creationId xmlns:a16="http://schemas.microsoft.com/office/drawing/2014/main" id="{0B07596C-F4D8-466A-8F6C-F65AAB4EDA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491" y="1218034"/>
            <a:ext cx="5489510" cy="4117132"/>
          </a:xfrm>
          <a:prstGeom prst="rect">
            <a:avLst/>
          </a:prstGeom>
          <a:noFill/>
        </p:spPr>
      </p:pic>
      <p:sp>
        <p:nvSpPr>
          <p:cNvPr id="3" name="Content Placeholder 2">
            <a:extLst>
              <a:ext uri="{FF2B5EF4-FFF2-40B4-BE49-F238E27FC236}">
                <a16:creationId xmlns:a16="http://schemas.microsoft.com/office/drawing/2014/main" id="{752D8977-3E14-4BC8-830F-674553E596AA}"/>
              </a:ext>
            </a:extLst>
          </p:cNvPr>
          <p:cNvSpPr>
            <a:spLocks noGrp="1"/>
          </p:cNvSpPr>
          <p:nvPr>
            <p:ph type="body" sz="half" idx="2"/>
          </p:nvPr>
        </p:nvSpPr>
        <p:spPr>
          <a:xfrm>
            <a:off x="6559420" y="2237793"/>
            <a:ext cx="4800600" cy="3248025"/>
          </a:xfrm>
        </p:spPr>
        <p:txBody>
          <a:bodyPr>
            <a:normAutofit/>
          </a:bodyPr>
          <a:lstStyle/>
          <a:p>
            <a:pPr marL="0" indent="0">
              <a:buNone/>
            </a:pPr>
            <a:r>
              <a:rPr lang="en-US" sz="2800" dirty="0"/>
              <a:t>We took the stand of the sales manager in Adventure Works; answering questions that the current database does not answer. </a:t>
            </a:r>
          </a:p>
          <a:p>
            <a:pPr marL="0" indent="0">
              <a:buNone/>
            </a:pPr>
            <a:endParaRPr lang="en-US" sz="3600" dirty="0"/>
          </a:p>
          <a:p>
            <a:pPr marL="0" indent="0">
              <a:buNone/>
            </a:pPr>
            <a:endParaRPr lang="en-US" dirty="0"/>
          </a:p>
        </p:txBody>
      </p:sp>
    </p:spTree>
    <p:extLst>
      <p:ext uri="{BB962C8B-B14F-4D97-AF65-F5344CB8AC3E}">
        <p14:creationId xmlns:p14="http://schemas.microsoft.com/office/powerpoint/2010/main" val="49413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902D-45A1-41AC-82CC-E38F661A155D}"/>
              </a:ext>
            </a:extLst>
          </p:cNvPr>
          <p:cNvSpPr>
            <a:spLocks noGrp="1"/>
          </p:cNvSpPr>
          <p:nvPr>
            <p:ph type="title"/>
          </p:nvPr>
        </p:nvSpPr>
        <p:spPr>
          <a:xfrm>
            <a:off x="1981200" y="381000"/>
            <a:ext cx="9372600" cy="1295400"/>
          </a:xfrm>
        </p:spPr>
        <p:txBody>
          <a:bodyPr anchor="b">
            <a:normAutofit/>
          </a:bodyPr>
          <a:lstStyle/>
          <a:p>
            <a:r>
              <a:rPr lang="en-US" b="1" dirty="0"/>
              <a:t>The Questions </a:t>
            </a:r>
          </a:p>
        </p:txBody>
      </p:sp>
      <p:sp>
        <p:nvSpPr>
          <p:cNvPr id="3" name="Text Placeholder 2">
            <a:extLst>
              <a:ext uri="{FF2B5EF4-FFF2-40B4-BE49-F238E27FC236}">
                <a16:creationId xmlns:a16="http://schemas.microsoft.com/office/drawing/2014/main" id="{C039B930-56DE-4CED-BE5E-15383D06E09F}"/>
              </a:ext>
            </a:extLst>
          </p:cNvPr>
          <p:cNvSpPr>
            <a:spLocks noGrp="1"/>
          </p:cNvSpPr>
          <p:nvPr>
            <p:ph idx="1"/>
          </p:nvPr>
        </p:nvSpPr>
        <p:spPr>
          <a:xfrm>
            <a:off x="1981200" y="1987419"/>
            <a:ext cx="9372600" cy="4483101"/>
          </a:xfrm>
        </p:spPr>
        <p:txBody>
          <a:bodyPr>
            <a:normAutofit/>
          </a:bodyPr>
          <a:lstStyle/>
          <a:p>
            <a:pPr marL="342900" indent="-342900">
              <a:buFont typeface="Arial" panose="020B0604020202020204" pitchFamily="34" charset="0"/>
              <a:buChar char="•"/>
            </a:pPr>
            <a:r>
              <a:rPr lang="en-US" sz="2800" dirty="0"/>
              <a:t>Best Worst Performing Countries? </a:t>
            </a:r>
          </a:p>
          <a:p>
            <a:pPr marL="342900" indent="-342900">
              <a:buFont typeface="Arial" panose="020B0604020202020204" pitchFamily="34" charset="0"/>
              <a:buChar char="•"/>
            </a:pPr>
            <a:r>
              <a:rPr lang="en-US" sz="2800" dirty="0"/>
              <a:t>Best Worst Performing Products? </a:t>
            </a:r>
          </a:p>
          <a:p>
            <a:pPr marL="342900" indent="-342900">
              <a:buFont typeface="Arial" panose="020B0604020202020204" pitchFamily="34" charset="0"/>
              <a:buChar char="•"/>
            </a:pPr>
            <a:r>
              <a:rPr lang="en-US" sz="2800" dirty="0"/>
              <a:t>Timeline business performance (Sales and Costs)?</a:t>
            </a:r>
          </a:p>
          <a:p>
            <a:pPr marL="342900" indent="-342900">
              <a:buFont typeface="Arial" panose="020B0604020202020204" pitchFamily="34" charset="0"/>
              <a:buChar char="•"/>
            </a:pPr>
            <a:r>
              <a:rPr lang="en-US" sz="2800" dirty="0"/>
              <a:t>Online perspective of exchange rates.</a:t>
            </a:r>
          </a:p>
          <a:p>
            <a:pPr marL="342900" indent="-342900">
              <a:buFont typeface="Arial" panose="020B0604020202020204" pitchFamily="34" charset="0"/>
              <a:buChar char="•"/>
            </a:pPr>
            <a:endParaRPr lang="en-US" b="1" dirty="0"/>
          </a:p>
          <a:p>
            <a:endParaRPr lang="en-US" dirty="0"/>
          </a:p>
          <a:p>
            <a:endParaRPr lang="en-US" dirty="0"/>
          </a:p>
        </p:txBody>
      </p:sp>
    </p:spTree>
    <p:extLst>
      <p:ext uri="{BB962C8B-B14F-4D97-AF65-F5344CB8AC3E}">
        <p14:creationId xmlns:p14="http://schemas.microsoft.com/office/powerpoint/2010/main" val="355201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772168-0747-4C7D-B99F-9E2C25FC6121}"/>
              </a:ext>
            </a:extLst>
          </p:cNvPr>
          <p:cNvSpPr>
            <a:spLocks noGrp="1"/>
          </p:cNvSpPr>
          <p:nvPr>
            <p:ph type="title"/>
          </p:nvPr>
        </p:nvSpPr>
        <p:spPr>
          <a:xfrm>
            <a:off x="6655400" y="2312000"/>
            <a:ext cx="4800600" cy="1828800"/>
          </a:xfrm>
        </p:spPr>
        <p:txBody>
          <a:bodyPr anchor="b">
            <a:normAutofit fontScale="90000"/>
          </a:bodyPr>
          <a:lstStyle/>
          <a:p>
            <a:r>
              <a:rPr lang="en-US" sz="7200" dirty="0"/>
              <a:t>THE PROCESS </a:t>
            </a:r>
          </a:p>
        </p:txBody>
      </p:sp>
      <p:pic>
        <p:nvPicPr>
          <p:cNvPr id="8" name="Picture 7">
            <a:extLst>
              <a:ext uri="{FF2B5EF4-FFF2-40B4-BE49-F238E27FC236}">
                <a16:creationId xmlns:a16="http://schemas.microsoft.com/office/drawing/2014/main" id="{47EFE75E-7CE3-4C15-8452-EE5F5D344214}"/>
              </a:ext>
            </a:extLst>
          </p:cNvPr>
          <p:cNvPicPr>
            <a:picLocks noChangeAspect="1"/>
          </p:cNvPicPr>
          <p:nvPr/>
        </p:nvPicPr>
        <p:blipFill rotWithShape="1">
          <a:blip r:embed="rId2"/>
          <a:srcRect l="5812" r="34854" b="-1"/>
          <a:stretch/>
        </p:blipFill>
        <p:spPr>
          <a:xfrm>
            <a:off x="20" y="10"/>
            <a:ext cx="6095980" cy="6857990"/>
          </a:xfrm>
          <a:prstGeom prst="rect">
            <a:avLst/>
          </a:prstGeom>
          <a:noFill/>
          <a:ln>
            <a:noFill/>
          </a:ln>
        </p:spPr>
      </p:pic>
    </p:spTree>
    <p:extLst>
      <p:ext uri="{BB962C8B-B14F-4D97-AF65-F5344CB8AC3E}">
        <p14:creationId xmlns:p14="http://schemas.microsoft.com/office/powerpoint/2010/main" val="395636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B444BA9-D315-402A-8F6E-39937103E97A}"/>
              </a:ext>
            </a:extLst>
          </p:cNvPr>
          <p:cNvSpPr txBox="1"/>
          <p:nvPr/>
        </p:nvSpPr>
        <p:spPr>
          <a:xfrm>
            <a:off x="1807051" y="3911395"/>
            <a:ext cx="6097836" cy="523220"/>
          </a:xfrm>
          <a:prstGeom prst="rect">
            <a:avLst/>
          </a:prstGeom>
          <a:noFill/>
        </p:spPr>
        <p:txBody>
          <a:bodyPr wrap="square">
            <a:spAutoFit/>
          </a:bodyPr>
          <a:lstStyle/>
          <a:p>
            <a:r>
              <a:rPr lang="en-US" sz="2800" b="1" dirty="0"/>
              <a:t>Extract </a:t>
            </a:r>
            <a:endParaRPr lang="en-US" b="1" dirty="0"/>
          </a:p>
        </p:txBody>
      </p:sp>
      <p:sp>
        <p:nvSpPr>
          <p:cNvPr id="18" name="TextBox 17">
            <a:extLst>
              <a:ext uri="{FF2B5EF4-FFF2-40B4-BE49-F238E27FC236}">
                <a16:creationId xmlns:a16="http://schemas.microsoft.com/office/drawing/2014/main" id="{443DCA23-6E90-46BC-AB6F-93648E565EAE}"/>
              </a:ext>
            </a:extLst>
          </p:cNvPr>
          <p:cNvSpPr txBox="1"/>
          <p:nvPr/>
        </p:nvSpPr>
        <p:spPr>
          <a:xfrm>
            <a:off x="4287113" y="3915688"/>
            <a:ext cx="6097836" cy="523220"/>
          </a:xfrm>
          <a:prstGeom prst="rect">
            <a:avLst/>
          </a:prstGeom>
          <a:noFill/>
        </p:spPr>
        <p:txBody>
          <a:bodyPr wrap="square">
            <a:spAutoFit/>
          </a:bodyPr>
          <a:lstStyle/>
          <a:p>
            <a:r>
              <a:rPr lang="en-US" sz="2800" b="1" dirty="0"/>
              <a:t>Transform</a:t>
            </a:r>
            <a:r>
              <a:rPr lang="en-US" b="1" dirty="0"/>
              <a:t>  </a:t>
            </a:r>
          </a:p>
        </p:txBody>
      </p:sp>
      <p:sp>
        <p:nvSpPr>
          <p:cNvPr id="20" name="TextBox 19">
            <a:extLst>
              <a:ext uri="{FF2B5EF4-FFF2-40B4-BE49-F238E27FC236}">
                <a16:creationId xmlns:a16="http://schemas.microsoft.com/office/drawing/2014/main" id="{4391B9C5-52CF-470B-B1E4-58C57C04D534}"/>
              </a:ext>
            </a:extLst>
          </p:cNvPr>
          <p:cNvSpPr txBox="1"/>
          <p:nvPr/>
        </p:nvSpPr>
        <p:spPr>
          <a:xfrm>
            <a:off x="7364680" y="3919981"/>
            <a:ext cx="6097836" cy="523220"/>
          </a:xfrm>
          <a:prstGeom prst="rect">
            <a:avLst/>
          </a:prstGeom>
          <a:noFill/>
        </p:spPr>
        <p:txBody>
          <a:bodyPr wrap="square">
            <a:spAutoFit/>
          </a:bodyPr>
          <a:lstStyle/>
          <a:p>
            <a:r>
              <a:rPr lang="en-US" b="1" dirty="0"/>
              <a:t> </a:t>
            </a:r>
            <a:r>
              <a:rPr lang="en-US" sz="2800" b="1" dirty="0"/>
              <a:t>Load</a:t>
            </a:r>
            <a:r>
              <a:rPr lang="en-US" b="1" dirty="0"/>
              <a:t> </a:t>
            </a:r>
          </a:p>
        </p:txBody>
      </p:sp>
      <p:sp>
        <p:nvSpPr>
          <p:cNvPr id="23" name="TextBox 22">
            <a:extLst>
              <a:ext uri="{FF2B5EF4-FFF2-40B4-BE49-F238E27FC236}">
                <a16:creationId xmlns:a16="http://schemas.microsoft.com/office/drawing/2014/main" id="{2865C76D-8DB4-4B6A-BCD1-41E046BA4832}"/>
              </a:ext>
            </a:extLst>
          </p:cNvPr>
          <p:cNvSpPr txBox="1"/>
          <p:nvPr/>
        </p:nvSpPr>
        <p:spPr>
          <a:xfrm>
            <a:off x="9511740" y="3896239"/>
            <a:ext cx="6097836" cy="523220"/>
          </a:xfrm>
          <a:prstGeom prst="rect">
            <a:avLst/>
          </a:prstGeom>
          <a:noFill/>
        </p:spPr>
        <p:txBody>
          <a:bodyPr wrap="square">
            <a:spAutoFit/>
          </a:bodyPr>
          <a:lstStyle/>
          <a:p>
            <a:r>
              <a:rPr lang="en-US" sz="2800" b="1" dirty="0"/>
              <a:t>Visualization </a:t>
            </a:r>
            <a:r>
              <a:rPr lang="en-US" b="1" dirty="0"/>
              <a:t> </a:t>
            </a:r>
          </a:p>
        </p:txBody>
      </p:sp>
      <p:pic>
        <p:nvPicPr>
          <p:cNvPr id="4098" name="Picture 2" descr="Extraction, fossil, fuel, oil, petroleum, production, pump">
            <a:extLst>
              <a:ext uri="{FF2B5EF4-FFF2-40B4-BE49-F238E27FC236}">
                <a16:creationId xmlns:a16="http://schemas.microsoft.com/office/drawing/2014/main" id="{670F66D6-E0EE-4F4F-9682-BE0AC41F6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493" y="2373920"/>
            <a:ext cx="1483947" cy="14839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ndroid, automaton, iron man, ironman, robo cop, robot, transformer">
            <a:extLst>
              <a:ext uri="{FF2B5EF4-FFF2-40B4-BE49-F238E27FC236}">
                <a16:creationId xmlns:a16="http://schemas.microsoft.com/office/drawing/2014/main" id="{7CCE20DF-9DC5-44B7-AB03-DA163225C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9671" y="2412292"/>
            <a:ext cx="1483947" cy="148394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dd, cloud, load, save, tech, guardar">
            <a:extLst>
              <a:ext uri="{FF2B5EF4-FFF2-40B4-BE49-F238E27FC236}">
                <a16:creationId xmlns:a16="http://schemas.microsoft.com/office/drawing/2014/main" id="{2DE3F9BA-3EBA-4147-8D79-D9EFAF5F76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356" y="2373920"/>
            <a:ext cx="1483947" cy="148394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Visualization, graphic, results, performance, outcome, presentation, data">
            <a:extLst>
              <a:ext uri="{FF2B5EF4-FFF2-40B4-BE49-F238E27FC236}">
                <a16:creationId xmlns:a16="http://schemas.microsoft.com/office/drawing/2014/main" id="{6AD15BEB-8A82-402B-AF4D-E595FAB1D1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4887" y="2441227"/>
            <a:ext cx="1349335" cy="134933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E4B6270-CF75-4B46-9144-CA7ADFCE8BC3}"/>
              </a:ext>
            </a:extLst>
          </p:cNvPr>
          <p:cNvSpPr txBox="1"/>
          <p:nvPr/>
        </p:nvSpPr>
        <p:spPr>
          <a:xfrm>
            <a:off x="4389912" y="765360"/>
            <a:ext cx="7802088" cy="769441"/>
          </a:xfrm>
          <a:prstGeom prst="rect">
            <a:avLst/>
          </a:prstGeom>
          <a:noFill/>
        </p:spPr>
        <p:txBody>
          <a:bodyPr wrap="square">
            <a:spAutoFit/>
          </a:bodyPr>
          <a:lstStyle/>
          <a:p>
            <a:r>
              <a:rPr lang="en-US" sz="4400" cap="all" dirty="0">
                <a:solidFill>
                  <a:schemeClr val="accent1">
                    <a:lumMod val="50000"/>
                  </a:schemeClr>
                </a:solidFill>
                <a:latin typeface="+mj-lt"/>
                <a:ea typeface="+mj-ea"/>
                <a:cs typeface="+mj-cs"/>
              </a:rPr>
              <a:t>THE</a:t>
            </a:r>
            <a:r>
              <a:rPr lang="en-US" sz="1800" dirty="0"/>
              <a:t> </a:t>
            </a:r>
            <a:r>
              <a:rPr lang="en-US" sz="4400" cap="all" dirty="0">
                <a:solidFill>
                  <a:schemeClr val="accent1">
                    <a:lumMod val="50000"/>
                  </a:schemeClr>
                </a:solidFill>
                <a:latin typeface="+mj-lt"/>
                <a:ea typeface="+mj-ea"/>
                <a:cs typeface="+mj-cs"/>
              </a:rPr>
              <a:t>PROCESS</a:t>
            </a:r>
            <a:r>
              <a:rPr lang="en-US" sz="1800" dirty="0"/>
              <a:t> </a:t>
            </a:r>
            <a:endParaRPr lang="en-US" dirty="0"/>
          </a:p>
        </p:txBody>
      </p:sp>
    </p:spTree>
    <p:extLst>
      <p:ext uri="{BB962C8B-B14F-4D97-AF65-F5344CB8AC3E}">
        <p14:creationId xmlns:p14="http://schemas.microsoft.com/office/powerpoint/2010/main" val="18269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67E61FE-C926-423D-9ADC-0A486C216D1C}"/>
              </a:ext>
            </a:extLst>
          </p:cNvPr>
          <p:cNvSpPr>
            <a:spLocks noGrp="1"/>
          </p:cNvSpPr>
          <p:nvPr>
            <p:ph type="title"/>
          </p:nvPr>
        </p:nvSpPr>
        <p:spPr>
          <a:xfrm>
            <a:off x="1524000" y="0"/>
            <a:ext cx="9372600" cy="1295400"/>
          </a:xfrm>
        </p:spPr>
        <p:txBody>
          <a:bodyPr/>
          <a:lstStyle/>
          <a:p>
            <a:r>
              <a:rPr lang="en-US" dirty="0"/>
              <a:t>Extract </a:t>
            </a:r>
          </a:p>
        </p:txBody>
      </p:sp>
      <p:pic>
        <p:nvPicPr>
          <p:cNvPr id="5" name="Content Placeholder 4" descr="Diagram, schematic&#10;&#10;Description automatically generated">
            <a:extLst>
              <a:ext uri="{FF2B5EF4-FFF2-40B4-BE49-F238E27FC236}">
                <a16:creationId xmlns:a16="http://schemas.microsoft.com/office/drawing/2014/main" id="{B725A671-48BD-4A89-9294-D05CDC26979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129895" y="1828799"/>
            <a:ext cx="10953821" cy="4860758"/>
          </a:xfrm>
          <a:noFill/>
        </p:spPr>
      </p:pic>
    </p:spTree>
    <p:extLst>
      <p:ext uri="{BB962C8B-B14F-4D97-AF65-F5344CB8AC3E}">
        <p14:creationId xmlns:p14="http://schemas.microsoft.com/office/powerpoint/2010/main" val="260283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AA804817-8B99-4494-95B9-C7D626EFCD48}"/>
              </a:ext>
            </a:extLst>
          </p:cNvPr>
          <p:cNvSpPr>
            <a:spLocks noGrp="1"/>
          </p:cNvSpPr>
          <p:nvPr>
            <p:ph type="title"/>
          </p:nvPr>
        </p:nvSpPr>
        <p:spPr>
          <a:xfrm>
            <a:off x="1548063" y="0"/>
            <a:ext cx="9372600" cy="1295400"/>
          </a:xfrm>
        </p:spPr>
        <p:txBody>
          <a:bodyPr/>
          <a:lstStyle/>
          <a:p>
            <a:r>
              <a:rPr lang="en-US" dirty="0"/>
              <a:t>Transform </a:t>
            </a:r>
          </a:p>
        </p:txBody>
      </p:sp>
      <p:pic>
        <p:nvPicPr>
          <p:cNvPr id="1026" name="Picture 2">
            <a:extLst>
              <a:ext uri="{FF2B5EF4-FFF2-40B4-BE49-F238E27FC236}">
                <a16:creationId xmlns:a16="http://schemas.microsoft.com/office/drawing/2014/main" id="{6A88A2BA-2A55-4A01-B331-8E93597A587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43526" y="1864895"/>
            <a:ext cx="10623645" cy="4788568"/>
          </a:xfrm>
          <a:prstGeom prst="rect">
            <a:avLst/>
          </a:prstGeom>
          <a:solidFill>
            <a:srgbClr val="FFFFFF"/>
          </a:solidFill>
        </p:spPr>
      </p:pic>
    </p:spTree>
    <p:extLst>
      <p:ext uri="{BB962C8B-B14F-4D97-AF65-F5344CB8AC3E}">
        <p14:creationId xmlns:p14="http://schemas.microsoft.com/office/powerpoint/2010/main" val="36993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wireframe building presentation (widescreen).potx" id="{58CE74E2-616B-447D-963B-87527DA5909A}" vid="{49D84436-E293-416F-BC4D-7976A1E115A4}"/>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547</Words>
  <Application>Microsoft Office PowerPoint</Application>
  <PresentationFormat>Widescreen</PresentationFormat>
  <Paragraphs>72</Paragraphs>
  <Slides>27</Slides>
  <Notes>8</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27</vt:i4>
      </vt:variant>
    </vt:vector>
  </HeadingPairs>
  <TitlesOfParts>
    <vt:vector size="31" baseType="lpstr">
      <vt:lpstr>-apple-system</vt:lpstr>
      <vt:lpstr>Arial</vt:lpstr>
      <vt:lpstr>Calibri</vt:lpstr>
      <vt:lpstr>Wireframe Building 16x9</vt:lpstr>
      <vt:lpstr>Adventure WORKS </vt:lpstr>
      <vt:lpstr>Content </vt:lpstr>
      <vt:lpstr>THE Questions  </vt:lpstr>
      <vt:lpstr>Sales MANaGER </vt:lpstr>
      <vt:lpstr>The Questions </vt:lpstr>
      <vt:lpstr>THE PROCESS </vt:lpstr>
      <vt:lpstr>Apresentação do PowerPoint</vt:lpstr>
      <vt:lpstr>Extract </vt:lpstr>
      <vt:lpstr>Transform </vt:lpstr>
      <vt:lpstr>SALES DATASET </vt:lpstr>
      <vt:lpstr>Transformation</vt:lpstr>
      <vt:lpstr>THE RESULT </vt:lpstr>
      <vt:lpstr>PRODUCTION DATABASE </vt:lpstr>
      <vt:lpstr>TRANSFORMATION </vt:lpstr>
      <vt:lpstr>THE RESULT </vt:lpstr>
      <vt:lpstr>Purchasing DATABASE </vt:lpstr>
      <vt:lpstr>OUR PROCESS</vt:lpstr>
      <vt:lpstr>THE RESULT </vt:lpstr>
      <vt:lpstr>THE Answers  </vt:lpstr>
      <vt:lpstr>Best/Worst Performing Countries? </vt:lpstr>
      <vt:lpstr>Best/Worst Performing Countries?  </vt:lpstr>
      <vt:lpstr>Best/Worst Performing Products?  </vt:lpstr>
      <vt:lpstr>Best/Worst Performing Products?  </vt:lpstr>
      <vt:lpstr>Timeline business performance (Sales and Costs)?</vt:lpstr>
      <vt:lpstr>Online perspective of exchange rates  </vt:lpstr>
      <vt:lpstr>Recommendations </vt:lpstr>
      <vt:lpstr>la pregunta?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Adventure WORKS</dc:title>
  <dc:creator>Ziyad Ashukri</dc:creator>
  <cp:lastModifiedBy>HENRIQUE AVILA</cp:lastModifiedBy>
  <cp:revision>11</cp:revision>
  <dcterms:created xsi:type="dcterms:W3CDTF">2020-12-15T13:08:19Z</dcterms:created>
  <dcterms:modified xsi:type="dcterms:W3CDTF">2020-12-16T13:52:42Z</dcterms:modified>
</cp:coreProperties>
</file>